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7" r:id="rId6"/>
    <p:sldId id="261" r:id="rId7"/>
    <p:sldId id="274" r:id="rId8"/>
    <p:sldId id="268" r:id="rId9"/>
    <p:sldId id="269" r:id="rId10"/>
    <p:sldId id="272" r:id="rId11"/>
    <p:sldId id="270" r:id="rId12"/>
    <p:sldId id="275" r:id="rId13"/>
    <p:sldId id="271" r:id="rId14"/>
    <p:sldId id="276" r:id="rId15"/>
    <p:sldId id="264" r:id="rId16"/>
    <p:sldId id="266" r:id="rId1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F5"/>
    <a:srgbClr val="EFFFF4"/>
    <a:srgbClr val="008080"/>
    <a:srgbClr val="00CC99"/>
    <a:srgbClr val="DAF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A5760A-9F29-4A0A-8CCC-7234EC72F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E4C59F-ADD6-4399-AF45-7C38D6501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A3E9128-969D-47A8-859F-1643E4774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5A6F61E-16E9-44DB-8819-7E77EE1E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E02B0E5-90C7-4F4A-8E4C-173523AA0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9505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760EAE-5E0E-43B1-9237-139DE6C18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567F358B-2B06-4040-910E-EF816B0D8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241F182-E95A-484D-870C-5FB3E181F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A7B477F-2EE5-4274-8776-75998B3C2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9D2B247-8247-45AD-9F72-13E4A4205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2262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53C79B-EF92-4342-9188-070C5EB6F2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E51D880F-8CF8-4665-8AC5-1FA97D0446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4877039-D2E4-4F36-9A68-145C60718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19CB147-4D8C-477B-B8CD-9CA5A74F0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40C9521-D4A2-42E0-8CAB-44F598C4E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4964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A43E75-4002-4188-9CCB-E0D36B14A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DC60C26-6A0A-42FB-A803-D2B089D76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96BA6B3-7264-47FD-A154-3B0CA3298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F1645620-F247-4A3F-8884-3CFA93D9E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5F47856-1E58-44BA-94D3-2CD3D2E37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08819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734B29-4EBF-4E8A-9123-44F8A8DD9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60154E72-C722-4077-B09B-6D9F49DA3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327C086-B5DA-471A-93BA-2C208082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3C9BB43-9E06-4E02-BF45-22564D6F1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92D3284-060C-4EAC-BA40-9116E7CF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760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28E44-E796-4D95-B04A-9042BAFC8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8A5EE7C-6EBE-4197-8A35-C519DEE94C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6E2A988A-C0E9-4827-975A-66B9AF1DF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D8CD7699-430C-42D2-A4AE-3BF631F9D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4F03E86-B296-4658-9EB8-FB0BD627B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1BF799C-9693-4524-A5AF-D1434DFF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851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0B6FA4-4677-44BB-9831-8C0F0F062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674B98E-08A7-4BAC-A803-1DED8503C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4080A689-1448-4A45-A14B-93ACBFE8C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C03CCC29-A716-436E-803A-347216862E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4569D76E-DAF7-4730-A319-4D110212CE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F9DB00E-9AE5-4971-9D50-CC0BAECEF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9CE7495-B07D-4CA1-96E3-B0D69EE0B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18670A6F-1FAB-4A67-B152-8BD964E47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555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7ECD4D-22E1-485A-83DF-80C14E98D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7CB963-238F-406E-AEE1-0E50C6E59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7E5922B1-0768-425A-A662-15D56CD5B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0F82B9C-D3D8-4093-9F56-F83697DB0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1577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8E6BD38A-A388-4D57-ACAE-0570225E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70AB9805-38C5-41E2-9662-845E516A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A58FBB5-7C33-41B7-AF3B-7D60389A0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266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C6EFEC-4944-427A-A1AC-86D4026F0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A312644-D5BC-4679-B542-C82185142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36646E38-69CA-48AB-BF4A-277060C75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080932B-6F3A-4575-A815-17C4D6A7E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688AECC-6665-46BB-A6AF-CB3967F4D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5A653977-2EF3-43E7-87C5-F24C26E6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2642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143225-9210-4DB8-953A-4E4EDCF2A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F7D614A4-0863-4139-A72A-C250F46C5F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0819D98-D05C-4B92-B871-14A3D276F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1A258EE-387A-4929-AFCD-C599EDF69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8A5A8C8-17C1-4D21-B272-2765A8734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A9F51F4D-F74D-4B4C-93B1-84523291D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4339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EC9339AA-E1CC-4635-A197-4808DCCB4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6A2C46FE-7373-480A-9BDF-B7DD53EE5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E6AEF3B-9634-49D0-9BD8-F8DE9B017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5502C-3512-4199-96EF-33A601CBADA4}" type="datetimeFigureOut">
              <a:rPr lang="pt-PT" smtClean="0"/>
              <a:t>14/04/2020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FA45A070-5302-4F28-AF37-5E83B86412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F56ED4B-9939-4A17-B9D1-A9E8D1393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2C0AA-6120-4D88-9D7A-F8DF9C94A8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156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6B49370-B69A-4CDF-8A91-8E1FB4A6E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9676" y="2141275"/>
            <a:ext cx="9144000" cy="959946"/>
          </a:xfrm>
        </p:spPr>
        <p:txBody>
          <a:bodyPr>
            <a:normAutofit/>
          </a:bodyPr>
          <a:lstStyle/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Informática e Matemática</a:t>
            </a:r>
          </a:p>
        </p:txBody>
      </p:sp>
    </p:spTree>
    <p:extLst>
      <p:ext uri="{BB962C8B-B14F-4D97-AF65-F5344CB8AC3E}">
        <p14:creationId xmlns:p14="http://schemas.microsoft.com/office/powerpoint/2010/main" val="122393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13AAF4E-36D1-4067-9C39-6B252E27A399}"/>
              </a:ext>
            </a:extLst>
          </p:cNvPr>
          <p:cNvSpPr txBox="1"/>
          <p:nvPr/>
        </p:nvSpPr>
        <p:spPr>
          <a:xfrm>
            <a:off x="1624975" y="1375100"/>
            <a:ext cx="91838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Converter de binário para decimal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101000110 =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= 1</a:t>
            </a: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8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7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6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5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4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3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=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= 256+0+64+0+0+0+4+2+0 =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= 326</a:t>
            </a:r>
          </a:p>
          <a:p>
            <a:pPr>
              <a:lnSpc>
                <a:spcPct val="150000"/>
              </a:lnSpc>
            </a:pPr>
            <a:endParaRPr lang="pt-PT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B2D2B44-22E8-4C5D-846D-6A6A7D25ED24}"/>
              </a:ext>
            </a:extLst>
          </p:cNvPr>
          <p:cNvSpPr txBox="1"/>
          <p:nvPr/>
        </p:nvSpPr>
        <p:spPr>
          <a:xfrm>
            <a:off x="5317721" y="5089219"/>
            <a:ext cx="1020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Decimal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326</a:t>
            </a:r>
          </a:p>
        </p:txBody>
      </p:sp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16931624-63B2-4D6D-8C99-77C59BC2FD1B}"/>
              </a:ext>
            </a:extLst>
          </p:cNvPr>
          <p:cNvSpPr/>
          <p:nvPr/>
        </p:nvSpPr>
        <p:spPr>
          <a:xfrm>
            <a:off x="4684451" y="5167334"/>
            <a:ext cx="506027" cy="406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01989F2-BBB2-483E-8F49-8291A48A6C1F}"/>
              </a:ext>
            </a:extLst>
          </p:cNvPr>
          <p:cNvSpPr txBox="1"/>
          <p:nvPr/>
        </p:nvSpPr>
        <p:spPr>
          <a:xfrm>
            <a:off x="3186260" y="5089218"/>
            <a:ext cx="1434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Binário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101000110</a:t>
            </a:r>
          </a:p>
        </p:txBody>
      </p:sp>
      <p:cxnSp>
        <p:nvCxnSpPr>
          <p:cNvPr id="6" name="Conexão reta 5">
            <a:extLst>
              <a:ext uri="{FF2B5EF4-FFF2-40B4-BE49-F238E27FC236}">
                <a16:creationId xmlns:a16="http://schemas.microsoft.com/office/drawing/2014/main" id="{70C7331A-6474-43AB-BBEF-6D61D64EBD0C}"/>
              </a:ext>
            </a:extLst>
          </p:cNvPr>
          <p:cNvCxnSpPr>
            <a:cxnSpLocks/>
          </p:cNvCxnSpPr>
          <p:nvPr/>
        </p:nvCxnSpPr>
        <p:spPr>
          <a:xfrm>
            <a:off x="3362717" y="736837"/>
            <a:ext cx="570834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CBF3B86D-0E40-40E2-A412-AA8B6A9A64B7}"/>
              </a:ext>
            </a:extLst>
          </p:cNvPr>
          <p:cNvSpPr txBox="1">
            <a:spLocks/>
          </p:cNvSpPr>
          <p:nvPr/>
        </p:nvSpPr>
        <p:spPr>
          <a:xfrm>
            <a:off x="3289819" y="98575"/>
            <a:ext cx="5967471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decimal/binário</a:t>
            </a:r>
          </a:p>
        </p:txBody>
      </p:sp>
    </p:spTree>
    <p:extLst>
      <p:ext uri="{BB962C8B-B14F-4D97-AF65-F5344CB8AC3E}">
        <p14:creationId xmlns:p14="http://schemas.microsoft.com/office/powerpoint/2010/main" val="372272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 animBg="1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13AAF4E-36D1-4067-9C39-6B252E27A399}"/>
              </a:ext>
            </a:extLst>
          </p:cNvPr>
          <p:cNvSpPr txBox="1"/>
          <p:nvPr/>
        </p:nvSpPr>
        <p:spPr>
          <a:xfrm>
            <a:off x="1682444" y="1854495"/>
            <a:ext cx="7443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Cada valor binário (0 ou 1) é um bit (</a:t>
            </a:r>
            <a:r>
              <a:rPr lang="pt-PT" sz="2400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binary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pt-PT" sz="2400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digit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8 bits formam um byte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1024 bytes formam um kilobyte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1024 kilobytes formam um megabyte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1024 megabytes formam um gigabyte</a:t>
            </a:r>
          </a:p>
        </p:txBody>
      </p:sp>
      <p:cxnSp>
        <p:nvCxnSpPr>
          <p:cNvPr id="6" name="Conexão reta 5">
            <a:extLst>
              <a:ext uri="{FF2B5EF4-FFF2-40B4-BE49-F238E27FC236}">
                <a16:creationId xmlns:a16="http://schemas.microsoft.com/office/drawing/2014/main" id="{28FBF4A9-45C5-443E-AC6A-56B04B27417C}"/>
              </a:ext>
            </a:extLst>
          </p:cNvPr>
          <p:cNvCxnSpPr>
            <a:cxnSpLocks/>
          </p:cNvCxnSpPr>
          <p:nvPr/>
        </p:nvCxnSpPr>
        <p:spPr>
          <a:xfrm>
            <a:off x="3347081" y="1216232"/>
            <a:ext cx="3923731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EC116541-57C4-42B6-8BB3-52FE8FD35049}"/>
              </a:ext>
            </a:extLst>
          </p:cNvPr>
          <p:cNvSpPr txBox="1">
            <a:spLocks/>
          </p:cNvSpPr>
          <p:nvPr/>
        </p:nvSpPr>
        <p:spPr>
          <a:xfrm>
            <a:off x="3274183" y="577970"/>
            <a:ext cx="5967471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b1nári0</a:t>
            </a:r>
          </a:p>
        </p:txBody>
      </p:sp>
    </p:spTree>
    <p:extLst>
      <p:ext uri="{BB962C8B-B14F-4D97-AF65-F5344CB8AC3E}">
        <p14:creationId xmlns:p14="http://schemas.microsoft.com/office/powerpoint/2010/main" val="248838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7F076A8D-B58C-45DB-B0D7-D064E2FDE153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25" name="Subtítulo 2">
            <a:extLst>
              <a:ext uri="{FF2B5EF4-FFF2-40B4-BE49-F238E27FC236}">
                <a16:creationId xmlns:a16="http://schemas.microsoft.com/office/drawing/2014/main" id="{46639217-3BA7-40EF-819A-18DAE5EA8D8E}"/>
              </a:ext>
            </a:extLst>
          </p:cNvPr>
          <p:cNvSpPr txBox="1">
            <a:spLocks/>
          </p:cNvSpPr>
          <p:nvPr/>
        </p:nvSpPr>
        <p:spPr>
          <a:xfrm>
            <a:off x="3842957" y="236264"/>
            <a:ext cx="3515983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Portas lógicas</a:t>
            </a:r>
          </a:p>
        </p:txBody>
      </p:sp>
      <p:cxnSp>
        <p:nvCxnSpPr>
          <p:cNvPr id="28" name="Conexão reta 27">
            <a:extLst>
              <a:ext uri="{FF2B5EF4-FFF2-40B4-BE49-F238E27FC236}">
                <a16:creationId xmlns:a16="http://schemas.microsoft.com/office/drawing/2014/main" id="{F3E48B3E-6C0F-44D8-B2FE-9420786412E9}"/>
              </a:ext>
            </a:extLst>
          </p:cNvPr>
          <p:cNvCxnSpPr>
            <a:cxnSpLocks/>
          </p:cNvCxnSpPr>
          <p:nvPr/>
        </p:nvCxnSpPr>
        <p:spPr>
          <a:xfrm>
            <a:off x="3968009" y="872973"/>
            <a:ext cx="326588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AB0D828B-BAD3-4BA7-A626-901214DDFE71}"/>
              </a:ext>
            </a:extLst>
          </p:cNvPr>
          <p:cNvSpPr txBox="1"/>
          <p:nvPr/>
        </p:nvSpPr>
        <p:spPr>
          <a:xfrm>
            <a:off x="955892" y="1768944"/>
            <a:ext cx="99302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u="sng" dirty="0">
                <a:solidFill>
                  <a:srgbClr val="002060"/>
                </a:solidFill>
                <a:latin typeface="Cambria" panose="02040503050406030204" pitchFamily="18" charset="0"/>
              </a:rPr>
              <a:t>Circuitos digitais:</a:t>
            </a:r>
          </a:p>
          <a:p>
            <a:pPr algn="just">
              <a:lnSpc>
                <a:spcPct val="150000"/>
              </a:lnSpc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Circuitos digitais são utilizados nos componentes de vários tipos de dispositivos eletrónicos, como por exemplo computadores, e são circuitos elétricos que operam apenas com dois níveis de tensão 0 ou 1. Sendo 0 a ausência de sinal elétrico e 1 a transmissão de sinal elétrico.</a:t>
            </a:r>
          </a:p>
          <a:p>
            <a:pPr algn="just">
              <a:lnSpc>
                <a:spcPct val="150000"/>
              </a:lnSpc>
            </a:pPr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Os circuitos digitais são controlados por portas lógicas.</a:t>
            </a:r>
          </a:p>
        </p:txBody>
      </p:sp>
    </p:spTree>
    <p:extLst>
      <p:ext uri="{BB962C8B-B14F-4D97-AF65-F5344CB8AC3E}">
        <p14:creationId xmlns:p14="http://schemas.microsoft.com/office/powerpoint/2010/main" val="288434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7F076A8D-B58C-45DB-B0D7-D064E2FDE153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70" name="Grupo 69">
            <a:extLst>
              <a:ext uri="{FF2B5EF4-FFF2-40B4-BE49-F238E27FC236}">
                <a16:creationId xmlns:a16="http://schemas.microsoft.com/office/drawing/2014/main" id="{CC0518AA-EC6B-4A47-A4E7-D3752327E914}"/>
              </a:ext>
            </a:extLst>
          </p:cNvPr>
          <p:cNvGrpSpPr/>
          <p:nvPr/>
        </p:nvGrpSpPr>
        <p:grpSpPr>
          <a:xfrm>
            <a:off x="4286317" y="2655974"/>
            <a:ext cx="2983453" cy="1501806"/>
            <a:chOff x="440370" y="1695635"/>
            <a:chExt cx="2983453" cy="1501806"/>
          </a:xfrm>
        </p:grpSpPr>
        <p:cxnSp>
          <p:nvCxnSpPr>
            <p:cNvPr id="29" name="Conexão reta 28">
              <a:extLst>
                <a:ext uri="{FF2B5EF4-FFF2-40B4-BE49-F238E27FC236}">
                  <a16:creationId xmlns:a16="http://schemas.microsoft.com/office/drawing/2014/main" id="{CAE8EDD9-19CE-42FB-8AC9-56C1DD9E0EC6}"/>
                </a:ext>
              </a:extLst>
            </p:cNvPr>
            <p:cNvCxnSpPr>
              <a:cxnSpLocks/>
            </p:cNvCxnSpPr>
            <p:nvPr/>
          </p:nvCxnSpPr>
          <p:spPr>
            <a:xfrm>
              <a:off x="2157274" y="1890944"/>
              <a:ext cx="4882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xão reta 39">
              <a:extLst>
                <a:ext uri="{FF2B5EF4-FFF2-40B4-BE49-F238E27FC236}">
                  <a16:creationId xmlns:a16="http://schemas.microsoft.com/office/drawing/2014/main" id="{914D35A9-BB50-4986-8059-DDFF550C5C42}"/>
                </a:ext>
              </a:extLst>
            </p:cNvPr>
            <p:cNvCxnSpPr>
              <a:cxnSpLocks/>
            </p:cNvCxnSpPr>
            <p:nvPr/>
          </p:nvCxnSpPr>
          <p:spPr>
            <a:xfrm>
              <a:off x="2629271" y="1890944"/>
              <a:ext cx="16275" cy="130649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xão reta 40">
              <a:extLst>
                <a:ext uri="{FF2B5EF4-FFF2-40B4-BE49-F238E27FC236}">
                  <a16:creationId xmlns:a16="http://schemas.microsoft.com/office/drawing/2014/main" id="{C2785BA0-95D0-4F43-A2FD-D18F8F5D8AF4}"/>
                </a:ext>
              </a:extLst>
            </p:cNvPr>
            <p:cNvCxnSpPr>
              <a:cxnSpLocks/>
            </p:cNvCxnSpPr>
            <p:nvPr/>
          </p:nvCxnSpPr>
          <p:spPr>
            <a:xfrm>
              <a:off x="676182" y="3173210"/>
              <a:ext cx="1969364" cy="64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xão reta 43">
              <a:extLst>
                <a:ext uri="{FF2B5EF4-FFF2-40B4-BE49-F238E27FC236}">
                  <a16:creationId xmlns:a16="http://schemas.microsoft.com/office/drawing/2014/main" id="{AB74269F-ED66-49CD-8751-EFF0A80BBA33}"/>
                </a:ext>
              </a:extLst>
            </p:cNvPr>
            <p:cNvCxnSpPr>
              <a:cxnSpLocks/>
            </p:cNvCxnSpPr>
            <p:nvPr/>
          </p:nvCxnSpPr>
          <p:spPr>
            <a:xfrm>
              <a:off x="1455938" y="1890943"/>
              <a:ext cx="418731" cy="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xão reta 44">
              <a:extLst>
                <a:ext uri="{FF2B5EF4-FFF2-40B4-BE49-F238E27FC236}">
                  <a16:creationId xmlns:a16="http://schemas.microsoft.com/office/drawing/2014/main" id="{906A6DA0-BEE8-44CD-97CF-5EF2FB34C13C}"/>
                </a:ext>
              </a:extLst>
            </p:cNvPr>
            <p:cNvCxnSpPr>
              <a:cxnSpLocks/>
            </p:cNvCxnSpPr>
            <p:nvPr/>
          </p:nvCxnSpPr>
          <p:spPr>
            <a:xfrm>
              <a:off x="676182" y="1890944"/>
              <a:ext cx="4882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xão reta 45">
              <a:extLst>
                <a:ext uri="{FF2B5EF4-FFF2-40B4-BE49-F238E27FC236}">
                  <a16:creationId xmlns:a16="http://schemas.microsoft.com/office/drawing/2014/main" id="{166A0E29-1E3E-46D0-B628-8EEE45CB18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5791" y="1695635"/>
              <a:ext cx="167195" cy="1953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xão reta 50">
              <a:extLst>
                <a:ext uri="{FF2B5EF4-FFF2-40B4-BE49-F238E27FC236}">
                  <a16:creationId xmlns:a16="http://schemas.microsoft.com/office/drawing/2014/main" id="{D982F625-8268-44C6-8F8E-EEFA44ED1F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1879" y="1695635"/>
              <a:ext cx="167195" cy="1953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xão reta 51">
              <a:extLst>
                <a:ext uri="{FF2B5EF4-FFF2-40B4-BE49-F238E27FC236}">
                  <a16:creationId xmlns:a16="http://schemas.microsoft.com/office/drawing/2014/main" id="{DB0A206A-CBE9-4ABA-8E71-845D0C3673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882" y="1890943"/>
              <a:ext cx="9248" cy="47939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xão reta 53">
              <a:extLst>
                <a:ext uri="{FF2B5EF4-FFF2-40B4-BE49-F238E27FC236}">
                  <a16:creationId xmlns:a16="http://schemas.microsoft.com/office/drawing/2014/main" id="{2B1654FE-369E-480D-BC9C-FA013C481CF1}"/>
                </a:ext>
              </a:extLst>
            </p:cNvPr>
            <p:cNvCxnSpPr>
              <a:cxnSpLocks/>
            </p:cNvCxnSpPr>
            <p:nvPr/>
          </p:nvCxnSpPr>
          <p:spPr>
            <a:xfrm>
              <a:off x="440370" y="2370338"/>
              <a:ext cx="4882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xão reta 54">
              <a:extLst>
                <a:ext uri="{FF2B5EF4-FFF2-40B4-BE49-F238E27FC236}">
                  <a16:creationId xmlns:a16="http://schemas.microsoft.com/office/drawing/2014/main" id="{7BFDE246-6546-498F-94CD-B15ED1D53D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882" y="2544191"/>
              <a:ext cx="4624" cy="6317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xão reta 59">
              <a:extLst>
                <a:ext uri="{FF2B5EF4-FFF2-40B4-BE49-F238E27FC236}">
                  <a16:creationId xmlns:a16="http://schemas.microsoft.com/office/drawing/2014/main" id="{92207FE4-02A9-4589-8E6A-60BF6DC71291}"/>
                </a:ext>
              </a:extLst>
            </p:cNvPr>
            <p:cNvCxnSpPr>
              <a:cxnSpLocks/>
            </p:cNvCxnSpPr>
            <p:nvPr/>
          </p:nvCxnSpPr>
          <p:spPr>
            <a:xfrm>
              <a:off x="575014" y="2544192"/>
              <a:ext cx="22397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5EB3C1D-2041-4E1E-8EFE-1BE216DB739D}"/>
                </a:ext>
              </a:extLst>
            </p:cNvPr>
            <p:cNvSpPr/>
            <p:nvPr/>
          </p:nvSpPr>
          <p:spPr>
            <a:xfrm>
              <a:off x="2442284" y="2544191"/>
              <a:ext cx="378780" cy="358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/>
                <a:t>X</a:t>
              </a:r>
            </a:p>
          </p:txBody>
        </p:sp>
        <p:sp>
          <p:nvSpPr>
            <p:cNvPr id="66" name="CaixaDeTexto 65">
              <a:extLst>
                <a:ext uri="{FF2B5EF4-FFF2-40B4-BE49-F238E27FC236}">
                  <a16:creationId xmlns:a16="http://schemas.microsoft.com/office/drawing/2014/main" id="{44C9BD4C-B410-4107-A21B-F589E2C317F5}"/>
                </a:ext>
              </a:extLst>
            </p:cNvPr>
            <p:cNvSpPr txBox="1"/>
            <p:nvPr/>
          </p:nvSpPr>
          <p:spPr>
            <a:xfrm>
              <a:off x="2811262" y="2526436"/>
              <a:ext cx="612561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OUT</a:t>
              </a:r>
            </a:p>
          </p:txBody>
        </p:sp>
        <p:sp>
          <p:nvSpPr>
            <p:cNvPr id="67" name="CaixaDeTexto 66">
              <a:extLst>
                <a:ext uri="{FF2B5EF4-FFF2-40B4-BE49-F238E27FC236}">
                  <a16:creationId xmlns:a16="http://schemas.microsoft.com/office/drawing/2014/main" id="{833A385E-76EB-498C-8ABA-C059D8E543FF}"/>
                </a:ext>
              </a:extLst>
            </p:cNvPr>
            <p:cNvSpPr txBox="1"/>
            <p:nvPr/>
          </p:nvSpPr>
          <p:spPr>
            <a:xfrm>
              <a:off x="1854658" y="1890859"/>
              <a:ext cx="371755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68" name="CaixaDeTexto 67">
              <a:extLst>
                <a:ext uri="{FF2B5EF4-FFF2-40B4-BE49-F238E27FC236}">
                  <a16:creationId xmlns:a16="http://schemas.microsoft.com/office/drawing/2014/main" id="{BE7E0483-B96F-4D6F-B2D3-4354640F0191}"/>
                </a:ext>
              </a:extLst>
            </p:cNvPr>
            <p:cNvSpPr txBox="1"/>
            <p:nvPr/>
          </p:nvSpPr>
          <p:spPr>
            <a:xfrm>
              <a:off x="1123734" y="1901588"/>
              <a:ext cx="351775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69" name="CaixaDeTexto 68">
              <a:extLst>
                <a:ext uri="{FF2B5EF4-FFF2-40B4-BE49-F238E27FC236}">
                  <a16:creationId xmlns:a16="http://schemas.microsoft.com/office/drawing/2014/main" id="{281CF06F-BE9A-4572-988C-DFA51C710408}"/>
                </a:ext>
              </a:extLst>
            </p:cNvPr>
            <p:cNvSpPr txBox="1"/>
            <p:nvPr/>
          </p:nvSpPr>
          <p:spPr>
            <a:xfrm>
              <a:off x="876633" y="2185674"/>
              <a:ext cx="4234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  <a:latin typeface="Bodoni MT" panose="02070603080606020203" pitchFamily="18" charset="0"/>
                </a:rPr>
                <a:t>IN</a:t>
              </a:r>
            </a:p>
          </p:txBody>
        </p:sp>
      </p:grpSp>
      <p:sp>
        <p:nvSpPr>
          <p:cNvPr id="105" name="CaixaDeTexto 104">
            <a:extLst>
              <a:ext uri="{FF2B5EF4-FFF2-40B4-BE49-F238E27FC236}">
                <a16:creationId xmlns:a16="http://schemas.microsoft.com/office/drawing/2014/main" id="{621F5FDF-3297-4B4D-AA05-4A02E198366D}"/>
              </a:ext>
            </a:extLst>
          </p:cNvPr>
          <p:cNvSpPr txBox="1"/>
          <p:nvPr/>
        </p:nvSpPr>
        <p:spPr>
          <a:xfrm>
            <a:off x="4924064" y="2048324"/>
            <a:ext cx="1190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Porta AND</a:t>
            </a:r>
          </a:p>
        </p:txBody>
      </p:sp>
      <p:graphicFrame>
        <p:nvGraphicFramePr>
          <p:cNvPr id="109" name="Tabela 108">
            <a:extLst>
              <a:ext uri="{FF2B5EF4-FFF2-40B4-BE49-F238E27FC236}">
                <a16:creationId xmlns:a16="http://schemas.microsoft.com/office/drawing/2014/main" id="{2C600E86-F282-42FD-9947-F719E0EA4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67018"/>
              </p:ext>
            </p:extLst>
          </p:nvPr>
        </p:nvGraphicFramePr>
        <p:xfrm>
          <a:off x="4248504" y="4532932"/>
          <a:ext cx="242088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960">
                  <a:extLst>
                    <a:ext uri="{9D8B030D-6E8A-4147-A177-3AD203B41FA5}">
                      <a16:colId xmlns:a16="http://schemas.microsoft.com/office/drawing/2014/main" val="2236138733"/>
                    </a:ext>
                  </a:extLst>
                </a:gridCol>
                <a:gridCol w="806960">
                  <a:extLst>
                    <a:ext uri="{9D8B030D-6E8A-4147-A177-3AD203B41FA5}">
                      <a16:colId xmlns:a16="http://schemas.microsoft.com/office/drawing/2014/main" val="4288170476"/>
                    </a:ext>
                  </a:extLst>
                </a:gridCol>
                <a:gridCol w="806960">
                  <a:extLst>
                    <a:ext uri="{9D8B030D-6E8A-4147-A177-3AD203B41FA5}">
                      <a16:colId xmlns:a16="http://schemas.microsoft.com/office/drawing/2014/main" val="183513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71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02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491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36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713025"/>
                  </a:ext>
                </a:extLst>
              </a:tr>
            </a:tbl>
          </a:graphicData>
        </a:graphic>
      </p:graphicFrame>
      <p:graphicFrame>
        <p:nvGraphicFramePr>
          <p:cNvPr id="110" name="Tabela 109">
            <a:extLst>
              <a:ext uri="{FF2B5EF4-FFF2-40B4-BE49-F238E27FC236}">
                <a16:creationId xmlns:a16="http://schemas.microsoft.com/office/drawing/2014/main" id="{3976E915-B386-48C8-A326-A1534F9E2C06}"/>
              </a:ext>
            </a:extLst>
          </p:cNvPr>
          <p:cNvGraphicFramePr>
            <a:graphicFrameLocks noGrp="1"/>
          </p:cNvGraphicFramePr>
          <p:nvPr/>
        </p:nvGraphicFramePr>
        <p:xfrm>
          <a:off x="8280087" y="4560182"/>
          <a:ext cx="242088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960">
                  <a:extLst>
                    <a:ext uri="{9D8B030D-6E8A-4147-A177-3AD203B41FA5}">
                      <a16:colId xmlns:a16="http://schemas.microsoft.com/office/drawing/2014/main" val="2236138733"/>
                    </a:ext>
                  </a:extLst>
                </a:gridCol>
                <a:gridCol w="806960">
                  <a:extLst>
                    <a:ext uri="{9D8B030D-6E8A-4147-A177-3AD203B41FA5}">
                      <a16:colId xmlns:a16="http://schemas.microsoft.com/office/drawing/2014/main" val="4288170476"/>
                    </a:ext>
                  </a:extLst>
                </a:gridCol>
                <a:gridCol w="806960">
                  <a:extLst>
                    <a:ext uri="{9D8B030D-6E8A-4147-A177-3AD203B41FA5}">
                      <a16:colId xmlns:a16="http://schemas.microsoft.com/office/drawing/2014/main" val="183513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71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02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491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36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713025"/>
                  </a:ext>
                </a:extLst>
              </a:tr>
            </a:tbl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66965581-F8E7-44B2-A7C7-6ED4C94C4DC8}"/>
              </a:ext>
            </a:extLst>
          </p:cNvPr>
          <p:cNvSpPr/>
          <p:nvPr/>
        </p:nvSpPr>
        <p:spPr>
          <a:xfrm>
            <a:off x="903341" y="1928358"/>
            <a:ext cx="25420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Tipos de portas lógicas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AND (E)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OR (OU)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NOT (NÃO)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NAND (NÃO E)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NOR (NÃO OU)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XOR (OU EXCLUSIVO)</a:t>
            </a:r>
          </a:p>
        </p:txBody>
      </p:sp>
      <p:sp>
        <p:nvSpPr>
          <p:cNvPr id="47" name="Subtítulo 2">
            <a:extLst>
              <a:ext uri="{FF2B5EF4-FFF2-40B4-BE49-F238E27FC236}">
                <a16:creationId xmlns:a16="http://schemas.microsoft.com/office/drawing/2014/main" id="{03F3C032-E07C-4FBF-90C5-6BA2D39D0D88}"/>
              </a:ext>
            </a:extLst>
          </p:cNvPr>
          <p:cNvSpPr txBox="1">
            <a:spLocks/>
          </p:cNvSpPr>
          <p:nvPr/>
        </p:nvSpPr>
        <p:spPr>
          <a:xfrm>
            <a:off x="3842957" y="236264"/>
            <a:ext cx="3515983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Portas lógicas</a:t>
            </a:r>
          </a:p>
        </p:txBody>
      </p:sp>
      <p:cxnSp>
        <p:nvCxnSpPr>
          <p:cNvPr id="48" name="Conexão reta 47">
            <a:extLst>
              <a:ext uri="{FF2B5EF4-FFF2-40B4-BE49-F238E27FC236}">
                <a16:creationId xmlns:a16="http://schemas.microsoft.com/office/drawing/2014/main" id="{6D1EB2FD-97BD-4569-9B6B-27E3FCA346DB}"/>
              </a:ext>
            </a:extLst>
          </p:cNvPr>
          <p:cNvCxnSpPr>
            <a:cxnSpLocks/>
          </p:cNvCxnSpPr>
          <p:nvPr/>
        </p:nvCxnSpPr>
        <p:spPr>
          <a:xfrm>
            <a:off x="3968009" y="872973"/>
            <a:ext cx="326588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upo 48">
            <a:extLst>
              <a:ext uri="{FF2B5EF4-FFF2-40B4-BE49-F238E27FC236}">
                <a16:creationId xmlns:a16="http://schemas.microsoft.com/office/drawing/2014/main" id="{398279F0-338A-4054-9E03-2A5FB649E362}"/>
              </a:ext>
            </a:extLst>
          </p:cNvPr>
          <p:cNvGrpSpPr/>
          <p:nvPr/>
        </p:nvGrpSpPr>
        <p:grpSpPr>
          <a:xfrm>
            <a:off x="8157268" y="1793743"/>
            <a:ext cx="2372409" cy="2594471"/>
            <a:chOff x="5692515" y="2507201"/>
            <a:chExt cx="2372409" cy="2594471"/>
          </a:xfrm>
        </p:grpSpPr>
        <p:cxnSp>
          <p:nvCxnSpPr>
            <p:cNvPr id="50" name="Conexão reta 49">
              <a:extLst>
                <a:ext uri="{FF2B5EF4-FFF2-40B4-BE49-F238E27FC236}">
                  <a16:creationId xmlns:a16="http://schemas.microsoft.com/office/drawing/2014/main" id="{06A22E06-4921-499B-B8A9-5AC3C7301DDA}"/>
                </a:ext>
              </a:extLst>
            </p:cNvPr>
            <p:cNvCxnSpPr>
              <a:cxnSpLocks/>
            </p:cNvCxnSpPr>
            <p:nvPr/>
          </p:nvCxnSpPr>
          <p:spPr>
            <a:xfrm>
              <a:off x="7881416" y="2521339"/>
              <a:ext cx="0" cy="5555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xão reta 52">
              <a:extLst>
                <a:ext uri="{FF2B5EF4-FFF2-40B4-BE49-F238E27FC236}">
                  <a16:creationId xmlns:a16="http://schemas.microsoft.com/office/drawing/2014/main" id="{523DCD00-B65B-4298-A69C-B44EF160EF1B}"/>
                </a:ext>
              </a:extLst>
            </p:cNvPr>
            <p:cNvCxnSpPr>
              <a:cxnSpLocks/>
            </p:cNvCxnSpPr>
            <p:nvPr/>
          </p:nvCxnSpPr>
          <p:spPr>
            <a:xfrm>
              <a:off x="5928327" y="4558208"/>
              <a:ext cx="1969364" cy="64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xão reta 55">
              <a:extLst>
                <a:ext uri="{FF2B5EF4-FFF2-40B4-BE49-F238E27FC236}">
                  <a16:creationId xmlns:a16="http://schemas.microsoft.com/office/drawing/2014/main" id="{4710BB9F-42C8-4C41-920D-AA0A8221C4D0}"/>
                </a:ext>
              </a:extLst>
            </p:cNvPr>
            <p:cNvCxnSpPr>
              <a:cxnSpLocks/>
            </p:cNvCxnSpPr>
            <p:nvPr/>
          </p:nvCxnSpPr>
          <p:spPr>
            <a:xfrm>
              <a:off x="7022685" y="3057411"/>
              <a:ext cx="204332" cy="169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xão reta 56">
              <a:extLst>
                <a:ext uri="{FF2B5EF4-FFF2-40B4-BE49-F238E27FC236}">
                  <a16:creationId xmlns:a16="http://schemas.microsoft.com/office/drawing/2014/main" id="{B910C278-ED9C-44CE-B0F3-F08C6760DF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0905" y="2512460"/>
              <a:ext cx="9248" cy="47939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xão reta 57">
              <a:extLst>
                <a:ext uri="{FF2B5EF4-FFF2-40B4-BE49-F238E27FC236}">
                  <a16:creationId xmlns:a16="http://schemas.microsoft.com/office/drawing/2014/main" id="{6EDC20E6-E8B5-491E-86D6-21B0045F3900}"/>
                </a:ext>
              </a:extLst>
            </p:cNvPr>
            <p:cNvCxnSpPr>
              <a:cxnSpLocks/>
            </p:cNvCxnSpPr>
            <p:nvPr/>
          </p:nvCxnSpPr>
          <p:spPr>
            <a:xfrm>
              <a:off x="5692515" y="3000733"/>
              <a:ext cx="4882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xão reta 58">
              <a:extLst>
                <a:ext uri="{FF2B5EF4-FFF2-40B4-BE49-F238E27FC236}">
                  <a16:creationId xmlns:a16="http://schemas.microsoft.com/office/drawing/2014/main" id="{359FEB8B-2817-49AF-9F58-E1ECDAE1D5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8327" y="3174586"/>
              <a:ext cx="8324" cy="139009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xão reta 60">
              <a:extLst>
                <a:ext uri="{FF2B5EF4-FFF2-40B4-BE49-F238E27FC236}">
                  <a16:creationId xmlns:a16="http://schemas.microsoft.com/office/drawing/2014/main" id="{4E5B9276-BC0F-4FA6-84B7-E8B8273A9DBB}"/>
                </a:ext>
              </a:extLst>
            </p:cNvPr>
            <p:cNvCxnSpPr>
              <a:cxnSpLocks/>
            </p:cNvCxnSpPr>
            <p:nvPr/>
          </p:nvCxnSpPr>
          <p:spPr>
            <a:xfrm>
              <a:off x="5827159" y="3174587"/>
              <a:ext cx="22397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57A476A3-8460-41F6-8723-BE1B66552CB8}"/>
                </a:ext>
              </a:extLst>
            </p:cNvPr>
            <p:cNvSpPr/>
            <p:nvPr/>
          </p:nvSpPr>
          <p:spPr>
            <a:xfrm>
              <a:off x="6128778" y="4378808"/>
              <a:ext cx="378780" cy="358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/>
                <a:t>X</a:t>
              </a:r>
            </a:p>
          </p:txBody>
        </p:sp>
        <p:sp>
          <p:nvSpPr>
            <p:cNvPr id="63" name="CaixaDeTexto 62">
              <a:extLst>
                <a:ext uri="{FF2B5EF4-FFF2-40B4-BE49-F238E27FC236}">
                  <a16:creationId xmlns:a16="http://schemas.microsoft.com/office/drawing/2014/main" id="{C46E1013-DCB4-44BB-B15E-96E3F6EAAB69}"/>
                </a:ext>
              </a:extLst>
            </p:cNvPr>
            <p:cNvSpPr txBox="1"/>
            <p:nvPr/>
          </p:nvSpPr>
          <p:spPr>
            <a:xfrm>
              <a:off x="6051135" y="4732344"/>
              <a:ext cx="612561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OUT</a:t>
              </a:r>
            </a:p>
          </p:txBody>
        </p:sp>
        <p:sp>
          <p:nvSpPr>
            <p:cNvPr id="64" name="CaixaDeTexto 63">
              <a:extLst>
                <a:ext uri="{FF2B5EF4-FFF2-40B4-BE49-F238E27FC236}">
                  <a16:creationId xmlns:a16="http://schemas.microsoft.com/office/drawing/2014/main" id="{36695B10-2A17-4F16-84DD-609A965AE367}"/>
                </a:ext>
              </a:extLst>
            </p:cNvPr>
            <p:cNvSpPr txBox="1"/>
            <p:nvPr/>
          </p:nvSpPr>
          <p:spPr>
            <a:xfrm>
              <a:off x="7542401" y="3025025"/>
              <a:ext cx="371755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71" name="CaixaDeTexto 70">
              <a:extLst>
                <a:ext uri="{FF2B5EF4-FFF2-40B4-BE49-F238E27FC236}">
                  <a16:creationId xmlns:a16="http://schemas.microsoft.com/office/drawing/2014/main" id="{6A5BCA33-9912-403B-8118-C3255CAC5C7C}"/>
                </a:ext>
              </a:extLst>
            </p:cNvPr>
            <p:cNvSpPr txBox="1"/>
            <p:nvPr/>
          </p:nvSpPr>
          <p:spPr>
            <a:xfrm>
              <a:off x="6684710" y="3037578"/>
              <a:ext cx="351775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72" name="CaixaDeTexto 71">
              <a:extLst>
                <a:ext uri="{FF2B5EF4-FFF2-40B4-BE49-F238E27FC236}">
                  <a16:creationId xmlns:a16="http://schemas.microsoft.com/office/drawing/2014/main" id="{49108C7A-BD4B-4D4C-87B1-94174795E1EB}"/>
                </a:ext>
              </a:extLst>
            </p:cNvPr>
            <p:cNvSpPr txBox="1"/>
            <p:nvPr/>
          </p:nvSpPr>
          <p:spPr>
            <a:xfrm>
              <a:off x="6128778" y="2816069"/>
              <a:ext cx="428273" cy="369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>
                  <a:solidFill>
                    <a:schemeClr val="bg1"/>
                  </a:solidFill>
                  <a:latin typeface="Bodoni MT" panose="02070603080606020203" pitchFamily="18" charset="0"/>
                </a:rPr>
                <a:t>IN</a:t>
              </a:r>
            </a:p>
          </p:txBody>
        </p:sp>
        <p:cxnSp>
          <p:nvCxnSpPr>
            <p:cNvPr id="75" name="Conexão reta 74">
              <a:extLst>
                <a:ext uri="{FF2B5EF4-FFF2-40B4-BE49-F238E27FC236}">
                  <a16:creationId xmlns:a16="http://schemas.microsoft.com/office/drawing/2014/main" id="{08F7F65F-673A-4FD5-A3B1-20B3567C2865}"/>
                </a:ext>
              </a:extLst>
            </p:cNvPr>
            <p:cNvCxnSpPr>
              <a:cxnSpLocks/>
            </p:cNvCxnSpPr>
            <p:nvPr/>
          </p:nvCxnSpPr>
          <p:spPr>
            <a:xfrm>
              <a:off x="5929067" y="2507201"/>
              <a:ext cx="1969364" cy="64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xão reta 75">
              <a:extLst>
                <a:ext uri="{FF2B5EF4-FFF2-40B4-BE49-F238E27FC236}">
                  <a16:creationId xmlns:a16="http://schemas.microsoft.com/office/drawing/2014/main" id="{AB968C3B-9059-4265-90A9-CC8C31A2F48C}"/>
                </a:ext>
              </a:extLst>
            </p:cNvPr>
            <p:cNvCxnSpPr>
              <a:cxnSpLocks/>
            </p:cNvCxnSpPr>
            <p:nvPr/>
          </p:nvCxnSpPr>
          <p:spPr>
            <a:xfrm>
              <a:off x="7880941" y="3429000"/>
              <a:ext cx="0" cy="11407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xão reta 76">
              <a:extLst>
                <a:ext uri="{FF2B5EF4-FFF2-40B4-BE49-F238E27FC236}">
                  <a16:creationId xmlns:a16="http://schemas.microsoft.com/office/drawing/2014/main" id="{D5E04B1D-0049-4506-9886-1BD5DD292BB7}"/>
                </a:ext>
              </a:extLst>
            </p:cNvPr>
            <p:cNvCxnSpPr>
              <a:cxnSpLocks/>
            </p:cNvCxnSpPr>
            <p:nvPr/>
          </p:nvCxnSpPr>
          <p:spPr>
            <a:xfrm>
              <a:off x="7869103" y="2521339"/>
              <a:ext cx="0" cy="5555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xão reta 88">
              <a:extLst>
                <a:ext uri="{FF2B5EF4-FFF2-40B4-BE49-F238E27FC236}">
                  <a16:creationId xmlns:a16="http://schemas.microsoft.com/office/drawing/2014/main" id="{A934846F-E312-448E-8A48-5017A4BB88F7}"/>
                </a:ext>
              </a:extLst>
            </p:cNvPr>
            <p:cNvCxnSpPr>
              <a:cxnSpLocks/>
            </p:cNvCxnSpPr>
            <p:nvPr/>
          </p:nvCxnSpPr>
          <p:spPr>
            <a:xfrm>
              <a:off x="7868628" y="3429000"/>
              <a:ext cx="0" cy="11407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xão reta 90">
              <a:extLst>
                <a:ext uri="{FF2B5EF4-FFF2-40B4-BE49-F238E27FC236}">
                  <a16:creationId xmlns:a16="http://schemas.microsoft.com/office/drawing/2014/main" id="{C73E8C70-F234-429A-9779-73CCA880B88A}"/>
                </a:ext>
              </a:extLst>
            </p:cNvPr>
            <p:cNvCxnSpPr>
              <a:cxnSpLocks/>
            </p:cNvCxnSpPr>
            <p:nvPr/>
          </p:nvCxnSpPr>
          <p:spPr>
            <a:xfrm>
              <a:off x="7027204" y="2511904"/>
              <a:ext cx="0" cy="5555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exão reta 95">
              <a:extLst>
                <a:ext uri="{FF2B5EF4-FFF2-40B4-BE49-F238E27FC236}">
                  <a16:creationId xmlns:a16="http://schemas.microsoft.com/office/drawing/2014/main" id="{87A7811A-27DD-4D70-940A-870B63900F1B}"/>
                </a:ext>
              </a:extLst>
            </p:cNvPr>
            <p:cNvCxnSpPr>
              <a:cxnSpLocks/>
            </p:cNvCxnSpPr>
            <p:nvPr/>
          </p:nvCxnSpPr>
          <p:spPr>
            <a:xfrm>
              <a:off x="7026729" y="3419565"/>
              <a:ext cx="0" cy="11407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exão reta 96">
              <a:extLst>
                <a:ext uri="{FF2B5EF4-FFF2-40B4-BE49-F238E27FC236}">
                  <a16:creationId xmlns:a16="http://schemas.microsoft.com/office/drawing/2014/main" id="{09DA5DF9-BF50-439A-BCA9-15613ADE5EEA}"/>
                </a:ext>
              </a:extLst>
            </p:cNvPr>
            <p:cNvCxnSpPr>
              <a:cxnSpLocks/>
            </p:cNvCxnSpPr>
            <p:nvPr/>
          </p:nvCxnSpPr>
          <p:spPr>
            <a:xfrm>
              <a:off x="7860592" y="3051659"/>
              <a:ext cx="204332" cy="169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CaixaDeTexto 97">
            <a:extLst>
              <a:ext uri="{FF2B5EF4-FFF2-40B4-BE49-F238E27FC236}">
                <a16:creationId xmlns:a16="http://schemas.microsoft.com/office/drawing/2014/main" id="{2130C1B3-7203-4DAD-8522-627B0D178F52}"/>
              </a:ext>
            </a:extLst>
          </p:cNvPr>
          <p:cNvSpPr txBox="1"/>
          <p:nvPr/>
        </p:nvSpPr>
        <p:spPr>
          <a:xfrm>
            <a:off x="8730268" y="1352915"/>
            <a:ext cx="1190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Porta OR</a:t>
            </a:r>
          </a:p>
        </p:txBody>
      </p:sp>
    </p:spTree>
    <p:extLst>
      <p:ext uri="{BB962C8B-B14F-4D97-AF65-F5344CB8AC3E}">
        <p14:creationId xmlns:p14="http://schemas.microsoft.com/office/powerpoint/2010/main" val="341427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  <p:bldP spid="47" grpId="0"/>
      <p:bldP spid="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7F076A8D-B58C-45DB-B0D7-D064E2FDE153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2554E88-EE99-4A30-8DEC-BA13AB8F4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33" y="2189507"/>
            <a:ext cx="2857500" cy="27622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C4102C1-BC56-44EC-8BAE-E7C62A774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263" y="3158350"/>
            <a:ext cx="4483518" cy="1793407"/>
          </a:xfrm>
          <a:prstGeom prst="rect">
            <a:avLst/>
          </a:prstGeom>
        </p:spPr>
      </p:pic>
      <p:sp>
        <p:nvSpPr>
          <p:cNvPr id="53" name="CaixaDeTexto 52">
            <a:extLst>
              <a:ext uri="{FF2B5EF4-FFF2-40B4-BE49-F238E27FC236}">
                <a16:creationId xmlns:a16="http://schemas.microsoft.com/office/drawing/2014/main" id="{03C0FE6A-4CC4-45E0-A734-45F72D332695}"/>
              </a:ext>
            </a:extLst>
          </p:cNvPr>
          <p:cNvSpPr txBox="1"/>
          <p:nvPr/>
        </p:nvSpPr>
        <p:spPr>
          <a:xfrm>
            <a:off x="3035121" y="5037785"/>
            <a:ext cx="5372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Fonte: ANDRADE, Márcio de, </a:t>
            </a:r>
            <a:r>
              <a:rPr lang="pt-PT" sz="1200" i="1" dirty="0">
                <a:solidFill>
                  <a:schemeClr val="accent1">
                    <a:lumMod val="50000"/>
                  </a:schemeClr>
                </a:solidFill>
              </a:rPr>
              <a:t>Compreendendo portas lógicas em circuitos digitais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, TI Selvagem, 2011.</a:t>
            </a:r>
          </a:p>
          <a:p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Disponível em: http://www.tiselvagem.com.br/robotica/compreendendo-portas-logicas-em-circuitos-digitais/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3DA87898-C991-46EB-A5CD-3C63FA1B2E58}"/>
              </a:ext>
            </a:extLst>
          </p:cNvPr>
          <p:cNvSpPr txBox="1"/>
          <p:nvPr/>
        </p:nvSpPr>
        <p:spPr>
          <a:xfrm>
            <a:off x="2796233" y="1795702"/>
            <a:ext cx="1267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002060"/>
                </a:solidFill>
              </a:rPr>
              <a:t>Figura 4 – Chip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404A1697-9E00-4B5E-9EC1-F5DF83221E3C}"/>
              </a:ext>
            </a:extLst>
          </p:cNvPr>
          <p:cNvSpPr txBox="1"/>
          <p:nvPr/>
        </p:nvSpPr>
        <p:spPr>
          <a:xfrm>
            <a:off x="5807262" y="2801490"/>
            <a:ext cx="2147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002060"/>
                </a:solidFill>
              </a:rPr>
              <a:t>Figura 5 – circuito digital</a:t>
            </a:r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6A8E6D60-9026-4DB8-A4F3-33BE42C83139}"/>
              </a:ext>
            </a:extLst>
          </p:cNvPr>
          <p:cNvSpPr txBox="1">
            <a:spLocks/>
          </p:cNvSpPr>
          <p:nvPr/>
        </p:nvSpPr>
        <p:spPr>
          <a:xfrm>
            <a:off x="3842957" y="236264"/>
            <a:ext cx="3515983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Portas lógicas</a:t>
            </a:r>
          </a:p>
        </p:txBody>
      </p:sp>
      <p:cxnSp>
        <p:nvCxnSpPr>
          <p:cNvPr id="59" name="Conexão reta 58">
            <a:extLst>
              <a:ext uri="{FF2B5EF4-FFF2-40B4-BE49-F238E27FC236}">
                <a16:creationId xmlns:a16="http://schemas.microsoft.com/office/drawing/2014/main" id="{C96BD12C-6B82-4B1E-9359-DBCBC443C234}"/>
              </a:ext>
            </a:extLst>
          </p:cNvPr>
          <p:cNvCxnSpPr>
            <a:cxnSpLocks/>
          </p:cNvCxnSpPr>
          <p:nvPr/>
        </p:nvCxnSpPr>
        <p:spPr>
          <a:xfrm>
            <a:off x="3968009" y="872973"/>
            <a:ext cx="326588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17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6" grpId="0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AA32D51-4DF0-4C5D-9A91-C4A2943D70B2}"/>
              </a:ext>
            </a:extLst>
          </p:cNvPr>
          <p:cNvSpPr txBox="1">
            <a:spLocks/>
          </p:cNvSpPr>
          <p:nvPr/>
        </p:nvSpPr>
        <p:spPr>
          <a:xfrm>
            <a:off x="1000924" y="828776"/>
            <a:ext cx="9228201" cy="5580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pt-PT" sz="2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A criação dos computadores e a evolução das tecnologias deveram-se em grande parte à utilização da Matemática por parte dos inventores, informático, programadores, etc.</a:t>
            </a:r>
          </a:p>
          <a:p>
            <a:pPr algn="just">
              <a:lnSpc>
                <a:spcPct val="160000"/>
              </a:lnSpc>
            </a:pPr>
            <a:r>
              <a:rPr lang="pt-PT" sz="2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Então, se não fosse pela Matemática, não teríamos os aparelhos que fazem parte do nosso quotidiano e que facilitam a nossa vida ou simplesmente nos proporcionam entretenimento.</a:t>
            </a:r>
          </a:p>
          <a:p>
            <a:pPr algn="just">
              <a:lnSpc>
                <a:spcPct val="160000"/>
              </a:lnSpc>
            </a:pPr>
            <a:r>
              <a:rPr lang="pt-PT" sz="2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Mas, por outro lado, a evolução das tecnologias também contribuiu muito para a evolução da Matemática.</a:t>
            </a:r>
          </a:p>
          <a:p>
            <a:pPr algn="just">
              <a:lnSpc>
                <a:spcPct val="160000"/>
              </a:lnSpc>
            </a:pPr>
            <a:r>
              <a:rPr lang="pt-PT" sz="2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Podemos dizer então que a relação entre a Informática e a Matemática é uma relação perfeita de simbiose.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8AC4B20-A2A5-4D58-922B-93ECD5121739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2" name="Subtítulo 2">
            <a:extLst>
              <a:ext uri="{FF2B5EF4-FFF2-40B4-BE49-F238E27FC236}">
                <a16:creationId xmlns:a16="http://schemas.microsoft.com/office/drawing/2014/main" id="{22061D99-0782-48F9-91EE-5CB454F8C996}"/>
              </a:ext>
            </a:extLst>
          </p:cNvPr>
          <p:cNvSpPr txBox="1">
            <a:spLocks/>
          </p:cNvSpPr>
          <p:nvPr/>
        </p:nvSpPr>
        <p:spPr>
          <a:xfrm>
            <a:off x="4858000" y="168684"/>
            <a:ext cx="2590366" cy="5758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Conclusão</a:t>
            </a:r>
          </a:p>
        </p:txBody>
      </p:sp>
      <p:cxnSp>
        <p:nvCxnSpPr>
          <p:cNvPr id="13" name="Conexão reta 12">
            <a:extLst>
              <a:ext uri="{FF2B5EF4-FFF2-40B4-BE49-F238E27FC236}">
                <a16:creationId xmlns:a16="http://schemas.microsoft.com/office/drawing/2014/main" id="{FCF773FE-E676-4005-A6AD-470C605D226B}"/>
              </a:ext>
            </a:extLst>
          </p:cNvPr>
          <p:cNvCxnSpPr>
            <a:cxnSpLocks/>
          </p:cNvCxnSpPr>
          <p:nvPr/>
        </p:nvCxnSpPr>
        <p:spPr>
          <a:xfrm>
            <a:off x="4991725" y="828776"/>
            <a:ext cx="224509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18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AA32D51-4DF0-4C5D-9A91-C4A2943D70B2}"/>
              </a:ext>
            </a:extLst>
          </p:cNvPr>
          <p:cNvSpPr txBox="1">
            <a:spLocks/>
          </p:cNvSpPr>
          <p:nvPr/>
        </p:nvSpPr>
        <p:spPr>
          <a:xfrm>
            <a:off x="1231744" y="1009004"/>
            <a:ext cx="9228201" cy="3249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pt-PT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8AC4B20-A2A5-4D58-922B-93ECD5121739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12" name="Subtítulo 2">
            <a:extLst>
              <a:ext uri="{FF2B5EF4-FFF2-40B4-BE49-F238E27FC236}">
                <a16:creationId xmlns:a16="http://schemas.microsoft.com/office/drawing/2014/main" id="{22061D99-0782-48F9-91EE-5CB454F8C996}"/>
              </a:ext>
            </a:extLst>
          </p:cNvPr>
          <p:cNvSpPr txBox="1">
            <a:spLocks/>
          </p:cNvSpPr>
          <p:nvPr/>
        </p:nvSpPr>
        <p:spPr>
          <a:xfrm>
            <a:off x="4857999" y="221952"/>
            <a:ext cx="3025372" cy="5758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Bibliografia</a:t>
            </a:r>
          </a:p>
        </p:txBody>
      </p:sp>
      <p:cxnSp>
        <p:nvCxnSpPr>
          <p:cNvPr id="13" name="Conexão reta 12">
            <a:extLst>
              <a:ext uri="{FF2B5EF4-FFF2-40B4-BE49-F238E27FC236}">
                <a16:creationId xmlns:a16="http://schemas.microsoft.com/office/drawing/2014/main" id="{FCF773FE-E676-4005-A6AD-470C605D226B}"/>
              </a:ext>
            </a:extLst>
          </p:cNvPr>
          <p:cNvCxnSpPr>
            <a:cxnSpLocks/>
          </p:cNvCxnSpPr>
          <p:nvPr/>
        </p:nvCxnSpPr>
        <p:spPr>
          <a:xfrm>
            <a:off x="4991725" y="828776"/>
            <a:ext cx="2728209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ângulo 1">
            <a:extLst>
              <a:ext uri="{FF2B5EF4-FFF2-40B4-BE49-F238E27FC236}">
                <a16:creationId xmlns:a16="http://schemas.microsoft.com/office/drawing/2014/main" id="{8D481054-8608-48BB-8475-31DB4B38033D}"/>
              </a:ext>
            </a:extLst>
          </p:cNvPr>
          <p:cNvSpPr/>
          <p:nvPr/>
        </p:nvSpPr>
        <p:spPr>
          <a:xfrm>
            <a:off x="1441309" y="1344512"/>
            <a:ext cx="102239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ANDRADE, Márcio de, Compreendendo portas lógicas em circuitos digitais, TI Selvagem, 2011.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Disponível em: http://www.tiselvagem.com.br/robotica/compreendendo-portas-logicas-em-circuitos-digitais/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ISAWA, </a:t>
            </a:r>
            <a:r>
              <a:rPr lang="pt-PT" dirty="0" err="1">
                <a:solidFill>
                  <a:srgbClr val="002060"/>
                </a:solidFill>
                <a:latin typeface="Cambria" panose="02040503050406030204" pitchFamily="18" charset="0"/>
              </a:rPr>
              <a:t>Toshio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pt-PT" i="1" dirty="0">
                <a:solidFill>
                  <a:srgbClr val="002060"/>
                </a:solidFill>
                <a:latin typeface="Cambria" panose="02040503050406030204" pitchFamily="18" charset="0"/>
              </a:rPr>
              <a:t>Som: Analógico x Digital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pt-PT" dirty="0" err="1">
                <a:solidFill>
                  <a:srgbClr val="002060"/>
                </a:solidFill>
                <a:latin typeface="Cambria" panose="02040503050406030204" pitchFamily="18" charset="0"/>
              </a:rPr>
              <a:t>imagemesomhd.blogspot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2009.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Disponível em: http://imagemesomhd.blogspot.pt/2009/10/audio-analogico-x-digital.html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MORIMOTO, Carlos E., </a:t>
            </a:r>
            <a:r>
              <a:rPr lang="pt-PT" i="1" dirty="0">
                <a:solidFill>
                  <a:srgbClr val="002060"/>
                </a:solidFill>
                <a:latin typeface="Cambria" panose="02040503050406030204" pitchFamily="18" charset="0"/>
              </a:rPr>
              <a:t>Como funciona o sistema binário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,Hardware,2002.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Disponível em: http://www.hardware.com.br/livros/hardware-manual/como-funciona-sistema-binario.html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SOUZA, Roberto, </a:t>
            </a:r>
            <a:r>
              <a:rPr lang="pt-PT" i="1" dirty="0">
                <a:solidFill>
                  <a:srgbClr val="002060"/>
                </a:solidFill>
                <a:latin typeface="Cambria" panose="02040503050406030204" pitchFamily="18" charset="0"/>
              </a:rPr>
              <a:t>Linguagem de máquina ou binária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pt-PT" dirty="0" err="1">
                <a:solidFill>
                  <a:srgbClr val="002060"/>
                </a:solidFill>
                <a:latin typeface="Cambria" panose="02040503050406030204" pitchFamily="18" charset="0"/>
              </a:rPr>
              <a:t>rsforonline.wordpress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2015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Disponível em: https://rsforonline.wordpress.com/linguagem-de-maquina-ou-binaria/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WEISS, </a:t>
            </a:r>
            <a:r>
              <a:rPr lang="pt-PT" dirty="0" err="1">
                <a:solidFill>
                  <a:srgbClr val="002060"/>
                </a:solidFill>
                <a:latin typeface="Cambria" panose="02040503050406030204" pitchFamily="18" charset="0"/>
              </a:rPr>
              <a:t>Matthew</a:t>
            </a: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i="1" dirty="0">
                <a:solidFill>
                  <a:srgbClr val="002060"/>
                </a:solidFill>
                <a:latin typeface="Cambria" panose="02040503050406030204" pitchFamily="18" charset="0"/>
              </a:rPr>
              <a:t>Digital Audio 101: The Basics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, Pro Audio Files, 2010.</a:t>
            </a:r>
          </a:p>
          <a:p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Disponível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em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: https://theproaudiofiles.com/digital-audio-101-the-basics/</a:t>
            </a:r>
          </a:p>
        </p:txBody>
      </p:sp>
    </p:spTree>
    <p:extLst>
      <p:ext uri="{BB962C8B-B14F-4D97-AF65-F5344CB8AC3E}">
        <p14:creationId xmlns:p14="http://schemas.microsoft.com/office/powerpoint/2010/main" val="145550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>
            <a:extLst>
              <a:ext uri="{FF2B5EF4-FFF2-40B4-BE49-F238E27FC236}">
                <a16:creationId xmlns:a16="http://schemas.microsoft.com/office/drawing/2014/main" id="{B0486F7E-3C27-41AE-8EEC-C8BA0B876AB9}"/>
              </a:ext>
            </a:extLst>
          </p:cNvPr>
          <p:cNvSpPr txBox="1">
            <a:spLocks/>
          </p:cNvSpPr>
          <p:nvPr/>
        </p:nvSpPr>
        <p:spPr>
          <a:xfrm>
            <a:off x="2478755" y="1767983"/>
            <a:ext cx="5218185" cy="32123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</a:pPr>
            <a:r>
              <a:rPr lang="pt-PT" sz="4000" dirty="0">
                <a:solidFill>
                  <a:srgbClr val="0070C0"/>
                </a:solidFill>
                <a:latin typeface="Cambria" panose="02040503050406030204" pitchFamily="18" charset="0"/>
              </a:rPr>
              <a:t>Analógico e digital</a:t>
            </a:r>
          </a:p>
          <a:p>
            <a:pPr marL="457200" indent="-457200">
              <a:lnSpc>
                <a:spcPct val="150000"/>
              </a:lnSpc>
            </a:pPr>
            <a:r>
              <a:rPr lang="pt-PT" sz="4000" dirty="0">
                <a:solidFill>
                  <a:srgbClr val="0070C0"/>
                </a:solidFill>
                <a:latin typeface="Cambria" panose="02040503050406030204" pitchFamily="18" charset="0"/>
              </a:rPr>
              <a:t>Sistema binário</a:t>
            </a:r>
          </a:p>
          <a:p>
            <a:pPr marL="457200" indent="-457200">
              <a:lnSpc>
                <a:spcPct val="150000"/>
              </a:lnSpc>
            </a:pPr>
            <a:r>
              <a:rPr lang="pt-PT" sz="4000" dirty="0">
                <a:solidFill>
                  <a:srgbClr val="0070C0"/>
                </a:solidFill>
                <a:latin typeface="Cambria" panose="02040503050406030204" pitchFamily="18" charset="0"/>
              </a:rPr>
              <a:t>Portas lógicas</a:t>
            </a:r>
          </a:p>
          <a:p>
            <a:pPr marL="0" indent="0">
              <a:lnSpc>
                <a:spcPct val="150000"/>
              </a:lnSpc>
              <a:buNone/>
            </a:pPr>
            <a:endParaRPr lang="pt-PT" sz="40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pt-PT" sz="40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457200" indent="-457200">
              <a:lnSpc>
                <a:spcPct val="150000"/>
              </a:lnSpc>
            </a:pPr>
            <a:endParaRPr lang="pt-PT" sz="40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D3EE9FE-1B77-4160-B20D-7ACC88B5F354}"/>
              </a:ext>
            </a:extLst>
          </p:cNvPr>
          <p:cNvSpPr/>
          <p:nvPr/>
        </p:nvSpPr>
        <p:spPr>
          <a:xfrm>
            <a:off x="3076173" y="482676"/>
            <a:ext cx="61921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4400" dirty="0">
                <a:solidFill>
                  <a:srgbClr val="002060"/>
                </a:solidFill>
              </a:rPr>
              <a:t>Informática e Matemática</a:t>
            </a:r>
          </a:p>
        </p:txBody>
      </p:sp>
      <p:cxnSp>
        <p:nvCxnSpPr>
          <p:cNvPr id="5" name="Conexão reta 4">
            <a:extLst>
              <a:ext uri="{FF2B5EF4-FFF2-40B4-BE49-F238E27FC236}">
                <a16:creationId xmlns:a16="http://schemas.microsoft.com/office/drawing/2014/main" id="{236E4538-25C1-4465-A68E-C76529525F0F}"/>
              </a:ext>
            </a:extLst>
          </p:cNvPr>
          <p:cNvCxnSpPr>
            <a:cxnSpLocks/>
          </p:cNvCxnSpPr>
          <p:nvPr/>
        </p:nvCxnSpPr>
        <p:spPr>
          <a:xfrm>
            <a:off x="3213719" y="1269843"/>
            <a:ext cx="5782565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11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1">
            <a:extLst>
              <a:ext uri="{FF2B5EF4-FFF2-40B4-BE49-F238E27FC236}">
                <a16:creationId xmlns:a16="http://schemas.microsoft.com/office/drawing/2014/main" id="{71698145-2B90-4EC1-B8AD-B560AAC3DC88}"/>
              </a:ext>
            </a:extLst>
          </p:cNvPr>
          <p:cNvCxnSpPr>
            <a:cxnSpLocks/>
          </p:cNvCxnSpPr>
          <p:nvPr/>
        </p:nvCxnSpPr>
        <p:spPr>
          <a:xfrm>
            <a:off x="3639845" y="1179927"/>
            <a:ext cx="402059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756062D1-FADE-4D14-A0DC-E3F3EC58801D}"/>
              </a:ext>
            </a:extLst>
          </p:cNvPr>
          <p:cNvSpPr txBox="1">
            <a:spLocks/>
          </p:cNvSpPr>
          <p:nvPr/>
        </p:nvSpPr>
        <p:spPr>
          <a:xfrm>
            <a:off x="3595455" y="555009"/>
            <a:ext cx="4908363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</a:rPr>
              <a:t>Analógico e digital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94DDE55-6BAE-41FC-9822-450505405612}"/>
              </a:ext>
            </a:extLst>
          </p:cNvPr>
          <p:cNvSpPr txBox="1"/>
          <p:nvPr/>
        </p:nvSpPr>
        <p:spPr>
          <a:xfrm>
            <a:off x="1551155" y="1602243"/>
            <a:ext cx="6109287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Transmissão de dados: analógica e digital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PT" sz="1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   -  A transmissão analógica é contínua</a:t>
            </a:r>
          </a:p>
          <a:p>
            <a:pPr algn="just">
              <a:lnSpc>
                <a:spcPct val="150000"/>
              </a:lnSpc>
            </a:pPr>
            <a:endParaRPr lang="pt-PT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150000"/>
              </a:lnSpc>
            </a:pPr>
            <a:endParaRPr lang="pt-PT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   - A transmissão digital é discreta</a:t>
            </a: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6F8E045-733E-4E86-AF6A-CBBA2C4B7AD2}"/>
              </a:ext>
            </a:extLst>
          </p:cNvPr>
          <p:cNvGrpSpPr/>
          <p:nvPr/>
        </p:nvGrpSpPr>
        <p:grpSpPr>
          <a:xfrm>
            <a:off x="3423097" y="3088293"/>
            <a:ext cx="1864311" cy="1083076"/>
            <a:chOff x="1775534" y="2601157"/>
            <a:chExt cx="1864311" cy="1083076"/>
          </a:xfrm>
        </p:grpSpPr>
        <p:cxnSp>
          <p:nvCxnSpPr>
            <p:cNvPr id="15" name="Conexão reta 14">
              <a:extLst>
                <a:ext uri="{FF2B5EF4-FFF2-40B4-BE49-F238E27FC236}">
                  <a16:creationId xmlns:a16="http://schemas.microsoft.com/office/drawing/2014/main" id="{2C26171E-2E55-41F9-A9AC-D592C4A06023}"/>
                </a:ext>
              </a:extLst>
            </p:cNvPr>
            <p:cNvCxnSpPr/>
            <p:nvPr/>
          </p:nvCxnSpPr>
          <p:spPr>
            <a:xfrm>
              <a:off x="1775534" y="2601157"/>
              <a:ext cx="0" cy="10830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1B8CEABA-577D-45A3-BC02-FA13AF2BA570}"/>
                </a:ext>
              </a:extLst>
            </p:cNvPr>
            <p:cNvSpPr/>
            <p:nvPr/>
          </p:nvSpPr>
          <p:spPr>
            <a:xfrm>
              <a:off x="1784412" y="2626091"/>
              <a:ext cx="1855433" cy="987121"/>
            </a:xfrm>
            <a:custGeom>
              <a:avLst/>
              <a:gdLst>
                <a:gd name="connsiteX0" fmla="*/ 0 w 1855433"/>
                <a:gd name="connsiteY0" fmla="*/ 392317 h 987121"/>
                <a:gd name="connsiteX1" fmla="*/ 346229 w 1855433"/>
                <a:gd name="connsiteY1" fmla="*/ 19455 h 987121"/>
                <a:gd name="connsiteX2" fmla="*/ 603681 w 1855433"/>
                <a:gd name="connsiteY2" fmla="*/ 924977 h 987121"/>
                <a:gd name="connsiteX3" fmla="*/ 941033 w 1855433"/>
                <a:gd name="connsiteY3" fmla="*/ 72721 h 987121"/>
                <a:gd name="connsiteX4" fmla="*/ 1251751 w 1855433"/>
                <a:gd name="connsiteY4" fmla="*/ 898344 h 987121"/>
                <a:gd name="connsiteX5" fmla="*/ 1553592 w 1855433"/>
                <a:gd name="connsiteY5" fmla="*/ 81598 h 987121"/>
                <a:gd name="connsiteX6" fmla="*/ 1855433 w 1855433"/>
                <a:gd name="connsiteY6" fmla="*/ 987121 h 987121"/>
                <a:gd name="connsiteX7" fmla="*/ 1855433 w 1855433"/>
                <a:gd name="connsiteY7" fmla="*/ 987121 h 987121"/>
                <a:gd name="connsiteX8" fmla="*/ 1855433 w 1855433"/>
                <a:gd name="connsiteY8" fmla="*/ 987121 h 98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5433" h="987121">
                  <a:moveTo>
                    <a:pt x="0" y="392317"/>
                  </a:moveTo>
                  <a:cubicBezTo>
                    <a:pt x="122808" y="161497"/>
                    <a:pt x="245616" y="-69322"/>
                    <a:pt x="346229" y="19455"/>
                  </a:cubicBezTo>
                  <a:cubicBezTo>
                    <a:pt x="446842" y="108232"/>
                    <a:pt x="504547" y="916099"/>
                    <a:pt x="603681" y="924977"/>
                  </a:cubicBezTo>
                  <a:cubicBezTo>
                    <a:pt x="702815" y="933855"/>
                    <a:pt x="833021" y="77160"/>
                    <a:pt x="941033" y="72721"/>
                  </a:cubicBezTo>
                  <a:cubicBezTo>
                    <a:pt x="1049045" y="68282"/>
                    <a:pt x="1149658" y="896865"/>
                    <a:pt x="1251751" y="898344"/>
                  </a:cubicBezTo>
                  <a:cubicBezTo>
                    <a:pt x="1353844" y="899823"/>
                    <a:pt x="1452978" y="66802"/>
                    <a:pt x="1553592" y="81598"/>
                  </a:cubicBezTo>
                  <a:cubicBezTo>
                    <a:pt x="1654206" y="96394"/>
                    <a:pt x="1855433" y="987121"/>
                    <a:pt x="1855433" y="987121"/>
                  </a:cubicBezTo>
                  <a:lnTo>
                    <a:pt x="1855433" y="987121"/>
                  </a:lnTo>
                  <a:lnTo>
                    <a:pt x="1855433" y="987121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3B400D03-5FAD-48D5-96BC-501838ABD52A}"/>
              </a:ext>
            </a:extLst>
          </p:cNvPr>
          <p:cNvGrpSpPr/>
          <p:nvPr/>
        </p:nvGrpSpPr>
        <p:grpSpPr>
          <a:xfrm>
            <a:off x="3431975" y="4937348"/>
            <a:ext cx="1935330" cy="1138601"/>
            <a:chOff x="1784412" y="4667395"/>
            <a:chExt cx="1935330" cy="1138601"/>
          </a:xfrm>
        </p:grpSpPr>
        <p:cxnSp>
          <p:nvCxnSpPr>
            <p:cNvPr id="36" name="Conexão reta 35">
              <a:extLst>
                <a:ext uri="{FF2B5EF4-FFF2-40B4-BE49-F238E27FC236}">
                  <a16:creationId xmlns:a16="http://schemas.microsoft.com/office/drawing/2014/main" id="{37F68317-306E-4D38-BA94-68EE91E9DDBE}"/>
                </a:ext>
              </a:extLst>
            </p:cNvPr>
            <p:cNvCxnSpPr/>
            <p:nvPr/>
          </p:nvCxnSpPr>
          <p:spPr>
            <a:xfrm>
              <a:off x="1784412" y="4667395"/>
              <a:ext cx="0" cy="1138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xão: Ângulo Reto 37">
              <a:extLst>
                <a:ext uri="{FF2B5EF4-FFF2-40B4-BE49-F238E27FC236}">
                  <a16:creationId xmlns:a16="http://schemas.microsoft.com/office/drawing/2014/main" id="{782D8D3E-0BA0-40F9-A556-54F90708BA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84412" y="4809173"/>
              <a:ext cx="338803" cy="322121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xão: Ângulo Reto 40">
              <a:extLst>
                <a:ext uri="{FF2B5EF4-FFF2-40B4-BE49-F238E27FC236}">
                  <a16:creationId xmlns:a16="http://schemas.microsoft.com/office/drawing/2014/main" id="{B72030BC-D551-440C-87CF-3FEBB76DED85}"/>
                </a:ext>
              </a:extLst>
            </p:cNvPr>
            <p:cNvCxnSpPr/>
            <p:nvPr/>
          </p:nvCxnSpPr>
          <p:spPr>
            <a:xfrm>
              <a:off x="2123215" y="4809173"/>
              <a:ext cx="460187" cy="322121"/>
            </a:xfrm>
            <a:prstGeom prst="bentConnector3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xão: Ângulo Reto 42">
              <a:extLst>
                <a:ext uri="{FF2B5EF4-FFF2-40B4-BE49-F238E27FC236}">
                  <a16:creationId xmlns:a16="http://schemas.microsoft.com/office/drawing/2014/main" id="{92A69B37-027A-4F0D-8333-9F47570F8C45}"/>
                </a:ext>
              </a:extLst>
            </p:cNvPr>
            <p:cNvCxnSpPr/>
            <p:nvPr/>
          </p:nvCxnSpPr>
          <p:spPr>
            <a:xfrm rot="16200000" flipH="1">
              <a:off x="2523646" y="5191049"/>
              <a:ext cx="456862" cy="337351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xão: Ângulo Reto 44">
              <a:extLst>
                <a:ext uri="{FF2B5EF4-FFF2-40B4-BE49-F238E27FC236}">
                  <a16:creationId xmlns:a16="http://schemas.microsoft.com/office/drawing/2014/main" id="{653AED58-35D1-4571-A04F-DFBFD44C0941}"/>
                </a:ext>
              </a:extLst>
            </p:cNvPr>
            <p:cNvCxnSpPr/>
            <p:nvPr/>
          </p:nvCxnSpPr>
          <p:spPr>
            <a:xfrm flipV="1">
              <a:off x="2920753" y="5131293"/>
              <a:ext cx="550416" cy="456863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xão: Ângulo Reto 46">
              <a:extLst>
                <a:ext uri="{FF2B5EF4-FFF2-40B4-BE49-F238E27FC236}">
                  <a16:creationId xmlns:a16="http://schemas.microsoft.com/office/drawing/2014/main" id="{8DA7BD9B-230D-455E-90A9-E87FC1C0CB40}"/>
                </a:ext>
              </a:extLst>
            </p:cNvPr>
            <p:cNvCxnSpPr/>
            <p:nvPr/>
          </p:nvCxnSpPr>
          <p:spPr>
            <a:xfrm rot="16200000" flipH="1">
              <a:off x="3433438" y="5169024"/>
              <a:ext cx="324035" cy="24857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91C13E8F-12AF-4C9E-9917-AB3011116F91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44274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8467F3C4-D3C9-4B85-8DC2-4CEA1F27CB24}"/>
              </a:ext>
            </a:extLst>
          </p:cNvPr>
          <p:cNvSpPr/>
          <p:nvPr/>
        </p:nvSpPr>
        <p:spPr>
          <a:xfrm>
            <a:off x="4013154" y="191873"/>
            <a:ext cx="3808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Exemplo: gravação de som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7220AC5E-897E-4191-AC5C-186B489353A2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1ADFB62-56A4-4C02-97FB-504C3FE2D3B7}"/>
              </a:ext>
            </a:extLst>
          </p:cNvPr>
          <p:cNvSpPr txBox="1"/>
          <p:nvPr/>
        </p:nvSpPr>
        <p:spPr>
          <a:xfrm>
            <a:off x="3115020" y="5770644"/>
            <a:ext cx="5372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Fonte: SEIXO, Joaquim J. P., </a:t>
            </a:r>
            <a:r>
              <a:rPr lang="pt-PT" sz="1200" i="1" dirty="0">
                <a:solidFill>
                  <a:schemeClr val="accent1">
                    <a:lumMod val="50000"/>
                  </a:schemeClr>
                </a:solidFill>
              </a:rPr>
              <a:t>Do áudio analógico ao digital e a sua problemática, IPG</a:t>
            </a:r>
          </a:p>
          <a:p>
            <a:r>
              <a:rPr lang="pt-PT" sz="1200" i="1" dirty="0">
                <a:solidFill>
                  <a:schemeClr val="accent1">
                    <a:lumMod val="50000"/>
                  </a:schemeClr>
                </a:solidFill>
              </a:rPr>
              <a:t>Disponível em: 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www.ipg.pt/</a:t>
            </a:r>
            <a:r>
              <a:rPr lang="pt-PT" sz="1200" dirty="0" err="1">
                <a:solidFill>
                  <a:schemeClr val="accent1">
                    <a:lumMod val="50000"/>
                  </a:schemeClr>
                </a:solidFill>
              </a:rPr>
              <a:t>user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/~</a:t>
            </a:r>
            <a:r>
              <a:rPr lang="pt-PT" sz="1200" dirty="0" err="1">
                <a:solidFill>
                  <a:schemeClr val="accent1">
                    <a:lumMod val="50000"/>
                  </a:schemeClr>
                </a:solidFill>
              </a:rPr>
              <a:t>jcmira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/sim/</a:t>
            </a:r>
            <a:r>
              <a:rPr lang="pt-PT" sz="1200" dirty="0" err="1">
                <a:solidFill>
                  <a:schemeClr val="accent1">
                    <a:lumMod val="50000"/>
                  </a:schemeClr>
                </a:solidFill>
              </a:rPr>
              <a:t>acessorios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/.../audio-analogico-ao-audio-digital.pdf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283EEA4-DB23-4A51-9174-04A94D0672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93" t="15534" r="41151" b="6796"/>
          <a:stretch/>
        </p:blipFill>
        <p:spPr>
          <a:xfrm>
            <a:off x="4067671" y="1287832"/>
            <a:ext cx="3626740" cy="449417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66E70B0D-CBD6-4ABC-9707-5CC8579ACEAD}"/>
              </a:ext>
            </a:extLst>
          </p:cNvPr>
          <p:cNvSpPr txBox="1"/>
          <p:nvPr/>
        </p:nvSpPr>
        <p:spPr>
          <a:xfrm>
            <a:off x="3897289" y="932951"/>
            <a:ext cx="4687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002060"/>
                </a:solidFill>
              </a:rPr>
              <a:t>Figura 1 – Som: conversão analógico para digital</a:t>
            </a:r>
          </a:p>
        </p:txBody>
      </p:sp>
    </p:spTree>
    <p:extLst>
      <p:ext uri="{BB962C8B-B14F-4D97-AF65-F5344CB8AC3E}">
        <p14:creationId xmlns:p14="http://schemas.microsoft.com/office/powerpoint/2010/main" val="56586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8467F3C4-D3C9-4B85-8DC2-4CEA1F27CB24}"/>
              </a:ext>
            </a:extLst>
          </p:cNvPr>
          <p:cNvSpPr/>
          <p:nvPr/>
        </p:nvSpPr>
        <p:spPr>
          <a:xfrm>
            <a:off x="4013154" y="191873"/>
            <a:ext cx="3808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Exemplo: gravação de som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7220AC5E-897E-4191-AC5C-186B489353A2}"/>
              </a:ext>
            </a:extLst>
          </p:cNvPr>
          <p:cNvSpPr/>
          <p:nvPr/>
        </p:nvSpPr>
        <p:spPr>
          <a:xfrm>
            <a:off x="103239" y="103239"/>
            <a:ext cx="11916696" cy="66072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28575">
                <a:solidFill>
                  <a:srgbClr val="0070C0"/>
                </a:solidFill>
              </a:ln>
              <a:noFill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3CCA508E-3DAC-471E-8B2A-B8F140C348A4}"/>
              </a:ext>
            </a:extLst>
          </p:cNvPr>
          <p:cNvGrpSpPr/>
          <p:nvPr/>
        </p:nvGrpSpPr>
        <p:grpSpPr>
          <a:xfrm>
            <a:off x="616814" y="3055356"/>
            <a:ext cx="5353235" cy="2703109"/>
            <a:chOff x="207577" y="3821294"/>
            <a:chExt cx="5353235" cy="2703109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DD5937FA-684F-458F-B6E6-24433CF54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437" y="4158299"/>
              <a:ext cx="2338626" cy="1478012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7BEA4C0E-C6D1-40BF-AC90-A181FFC09E80}"/>
                </a:ext>
              </a:extLst>
            </p:cNvPr>
            <p:cNvSpPr txBox="1"/>
            <p:nvPr/>
          </p:nvSpPr>
          <p:spPr>
            <a:xfrm>
              <a:off x="207577" y="5693406"/>
              <a:ext cx="53532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dirty="0">
                  <a:solidFill>
                    <a:srgbClr val="002060"/>
                  </a:solidFill>
                </a:rPr>
                <a:t>PADRÃO, Márcio, </a:t>
              </a:r>
              <a:r>
                <a:rPr lang="pt-PT" sz="1200" i="1" dirty="0">
                  <a:solidFill>
                    <a:srgbClr val="002060"/>
                  </a:solidFill>
                </a:rPr>
                <a:t>Por que as fitas cassete eram ruins mas mudaram meu jeito de ouvir música, </a:t>
              </a:r>
              <a:r>
                <a:rPr lang="pt-PT" sz="1200" dirty="0" err="1">
                  <a:solidFill>
                    <a:srgbClr val="002060"/>
                  </a:solidFill>
                </a:rPr>
                <a:t>Quadrisônico</a:t>
              </a:r>
              <a:r>
                <a:rPr lang="pt-PT" sz="1200" dirty="0">
                  <a:solidFill>
                    <a:srgbClr val="002060"/>
                  </a:solidFill>
                </a:rPr>
                <a:t>, 2015</a:t>
              </a:r>
            </a:p>
            <a:p>
              <a:r>
                <a:rPr lang="pt-PT" sz="1200" dirty="0">
                  <a:solidFill>
                    <a:srgbClr val="002060"/>
                  </a:solidFill>
                </a:rPr>
                <a:t>Disponível em: http://quadrisonico.com.br/2015/08/15/por-que-as-fitas-cassete-eram-ruins-mas-mudaram-meu-jeito-de-ouvir-musica/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527F5936-D442-430C-9610-95CAAC26234F}"/>
                </a:ext>
              </a:extLst>
            </p:cNvPr>
            <p:cNvSpPr txBox="1"/>
            <p:nvPr/>
          </p:nvSpPr>
          <p:spPr>
            <a:xfrm>
              <a:off x="688244" y="3821294"/>
              <a:ext cx="23386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400" dirty="0">
                  <a:solidFill>
                    <a:srgbClr val="002060"/>
                  </a:solidFill>
                </a:rPr>
                <a:t>Figura 2 – Cassete de áudio</a:t>
              </a:r>
            </a:p>
          </p:txBody>
        </p:sp>
      </p:grp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7CD36A2-8495-4176-A61F-BA7E9F379190}"/>
              </a:ext>
            </a:extLst>
          </p:cNvPr>
          <p:cNvSpPr txBox="1"/>
          <p:nvPr/>
        </p:nvSpPr>
        <p:spPr>
          <a:xfrm>
            <a:off x="759264" y="881430"/>
            <a:ext cx="50683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Analógica: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-    Contínua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Fiel ao original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Mais sensível a interferências, pó, vibrações, campo eletromagnético, etc.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desgaste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5E2666E-EA34-4989-A44C-7C90FC9E772D}"/>
              </a:ext>
            </a:extLst>
          </p:cNvPr>
          <p:cNvSpPr txBox="1"/>
          <p:nvPr/>
        </p:nvSpPr>
        <p:spPr>
          <a:xfrm>
            <a:off x="6704786" y="771285"/>
            <a:ext cx="50683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Digital:</a:t>
            </a:r>
          </a:p>
          <a:p>
            <a:endParaRPr lang="pt-PT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Discreta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Constituído por 0 e 1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Som limpo e sem interferências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Para ser mais fiel necessita intervalos menores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Cópias não alteram o original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84465DA4-22BE-4908-8480-8389D36D2793}"/>
              </a:ext>
            </a:extLst>
          </p:cNvPr>
          <p:cNvGrpSpPr/>
          <p:nvPr/>
        </p:nvGrpSpPr>
        <p:grpSpPr>
          <a:xfrm>
            <a:off x="6483624" y="3150048"/>
            <a:ext cx="5372023" cy="3620135"/>
            <a:chOff x="6552944" y="3158197"/>
            <a:chExt cx="5372023" cy="3620135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66E70B0D-CBD6-4ABC-9707-5CC8579ACEAD}"/>
                </a:ext>
              </a:extLst>
            </p:cNvPr>
            <p:cNvSpPr txBox="1"/>
            <p:nvPr/>
          </p:nvSpPr>
          <p:spPr>
            <a:xfrm>
              <a:off x="7714451" y="3158197"/>
              <a:ext cx="2042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400" dirty="0">
                  <a:solidFill>
                    <a:srgbClr val="002060"/>
                  </a:solidFill>
                </a:rPr>
                <a:t>Figura 3 – Leitor de mp3</a:t>
              </a:r>
            </a:p>
          </p:txBody>
        </p: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1A674BF6-EDE3-40E9-B631-3F7B0F7ECB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" t="9341" r="59625" b="14070"/>
            <a:stretch/>
          </p:blipFill>
          <p:spPr>
            <a:xfrm>
              <a:off x="7714451" y="3477804"/>
              <a:ext cx="1904501" cy="2528116"/>
            </a:xfrm>
            <a:prstGeom prst="rect">
              <a:avLst/>
            </a:prstGeom>
          </p:spPr>
        </p:pic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640EE81A-8B0D-4EFF-9A09-118164CE54AA}"/>
                </a:ext>
              </a:extLst>
            </p:cNvPr>
            <p:cNvSpPr txBox="1"/>
            <p:nvPr/>
          </p:nvSpPr>
          <p:spPr>
            <a:xfrm>
              <a:off x="6552944" y="5947335"/>
              <a:ext cx="53720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dirty="0">
                  <a:solidFill>
                    <a:srgbClr val="002060"/>
                  </a:solidFill>
                </a:rPr>
                <a:t>Fonte: DUARTE, Henrique</a:t>
              </a:r>
              <a:r>
                <a:rPr lang="pt-PT" sz="1200" i="1" dirty="0">
                  <a:solidFill>
                    <a:srgbClr val="002060"/>
                  </a:solidFill>
                </a:rPr>
                <a:t>, Ainda vale a pena comprar um MP3 </a:t>
              </a:r>
              <a:r>
                <a:rPr lang="pt-PT" sz="1200" i="1" dirty="0" err="1">
                  <a:solidFill>
                    <a:srgbClr val="002060"/>
                  </a:solidFill>
                </a:rPr>
                <a:t>Player</a:t>
              </a:r>
              <a:r>
                <a:rPr lang="pt-PT" sz="1200" i="1" dirty="0">
                  <a:solidFill>
                    <a:srgbClr val="002060"/>
                  </a:solidFill>
                </a:rPr>
                <a:t>? Conheça vantagens e desvantagens</a:t>
              </a:r>
              <a:r>
                <a:rPr lang="pt-PT" sz="1200" dirty="0">
                  <a:solidFill>
                    <a:srgbClr val="002060"/>
                  </a:solidFill>
                </a:rPr>
                <a:t>, </a:t>
              </a:r>
              <a:r>
                <a:rPr lang="pt-PT" sz="1200" dirty="0" err="1">
                  <a:solidFill>
                    <a:srgbClr val="002060"/>
                  </a:solidFill>
                </a:rPr>
                <a:t>techtudo</a:t>
              </a:r>
              <a:r>
                <a:rPr lang="pt-PT" sz="1200" dirty="0">
                  <a:solidFill>
                    <a:srgbClr val="002060"/>
                  </a:solidFill>
                </a:rPr>
                <a:t>, 2013.</a:t>
              </a:r>
              <a:endParaRPr lang="pt-PT" sz="1200" i="1" dirty="0">
                <a:solidFill>
                  <a:srgbClr val="002060"/>
                </a:solidFill>
              </a:endParaRPr>
            </a:p>
            <a:p>
              <a:r>
                <a:rPr lang="pt-PT" sz="1200" i="1" dirty="0">
                  <a:solidFill>
                    <a:srgbClr val="002060"/>
                  </a:solidFill>
                </a:rPr>
                <a:t>Disponível em: </a:t>
              </a:r>
              <a:r>
                <a:rPr lang="pt-PT" sz="1200" dirty="0">
                  <a:solidFill>
                    <a:srgbClr val="002060"/>
                  </a:solidFill>
                </a:rPr>
                <a:t>http://www.techtudo.com.br/noticias/noticia/2013/10/ainda-vale-pena-comprar-um-mp3-player-conheca-vantagens-e-desvantagens.html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42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1">
            <a:extLst>
              <a:ext uri="{FF2B5EF4-FFF2-40B4-BE49-F238E27FC236}">
                <a16:creationId xmlns:a16="http://schemas.microsoft.com/office/drawing/2014/main" id="{71698145-2B90-4EC1-B8AD-B560AAC3DC88}"/>
              </a:ext>
            </a:extLst>
          </p:cNvPr>
          <p:cNvCxnSpPr>
            <a:cxnSpLocks/>
          </p:cNvCxnSpPr>
          <p:nvPr/>
        </p:nvCxnSpPr>
        <p:spPr>
          <a:xfrm>
            <a:off x="4680347" y="1144865"/>
            <a:ext cx="374456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756062D1-FADE-4D14-A0DC-E3F3EC58801D}"/>
              </a:ext>
            </a:extLst>
          </p:cNvPr>
          <p:cNvSpPr txBox="1">
            <a:spLocks/>
          </p:cNvSpPr>
          <p:nvPr/>
        </p:nvSpPr>
        <p:spPr>
          <a:xfrm>
            <a:off x="4599680" y="505327"/>
            <a:ext cx="4083447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b1nári0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DBABD3B-591E-4B91-9A93-8D5C8F9A8219}"/>
              </a:ext>
            </a:extLst>
          </p:cNvPr>
          <p:cNvSpPr txBox="1"/>
          <p:nvPr/>
        </p:nvSpPr>
        <p:spPr>
          <a:xfrm>
            <a:off x="1288794" y="1830179"/>
            <a:ext cx="102771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- Representar informação analogicamente é mais passível de erros do que digitalmente.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- Os computadores usam dois dígitos (0 e 1) e lógica de </a:t>
            </a:r>
            <a:r>
              <a:rPr lang="pt-PT" sz="2400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Boole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para processarem dados.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A simplicidade do sistema binário é o que torna os computadores mais fiáveis.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72F43609-3CE3-44A1-AFCD-C6C357D1D957}"/>
              </a:ext>
            </a:extLst>
          </p:cNvPr>
          <p:cNvGrpSpPr/>
          <p:nvPr/>
        </p:nvGrpSpPr>
        <p:grpSpPr>
          <a:xfrm>
            <a:off x="386343" y="218626"/>
            <a:ext cx="11612617" cy="6512188"/>
            <a:chOff x="386343" y="218626"/>
            <a:chExt cx="11612617" cy="6512188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7018F97-F097-4AA9-9B98-624C5F022EB4}"/>
                </a:ext>
              </a:extLst>
            </p:cNvPr>
            <p:cNvSpPr txBox="1"/>
            <p:nvPr/>
          </p:nvSpPr>
          <p:spPr>
            <a:xfrm>
              <a:off x="403544" y="6515370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  <a:endParaRPr lang="pt-PT" sz="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31AF7327-9865-4C9F-8594-84C5AF3B76FC}"/>
                </a:ext>
              </a:extLst>
            </p:cNvPr>
            <p:cNvSpPr txBox="1"/>
            <p:nvPr/>
          </p:nvSpPr>
          <p:spPr>
            <a:xfrm rot="16200000">
              <a:off x="-2695158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C4C01221-BF45-4BC4-A07F-081EF52C5CCC}"/>
                </a:ext>
              </a:extLst>
            </p:cNvPr>
            <p:cNvSpPr txBox="1"/>
            <p:nvPr/>
          </p:nvSpPr>
          <p:spPr>
            <a:xfrm>
              <a:off x="396503" y="218626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1F96FE6-1880-478A-AFDE-14139D910779}"/>
                </a:ext>
              </a:extLst>
            </p:cNvPr>
            <p:cNvSpPr txBox="1"/>
            <p:nvPr/>
          </p:nvSpPr>
          <p:spPr>
            <a:xfrm rot="16200000">
              <a:off x="8646319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</p:grpSp>
      <p:sp>
        <p:nvSpPr>
          <p:cNvPr id="14" name="Subtítulo 2">
            <a:extLst>
              <a:ext uri="{FF2B5EF4-FFF2-40B4-BE49-F238E27FC236}">
                <a16:creationId xmlns:a16="http://schemas.microsoft.com/office/drawing/2014/main" id="{7AFF7A78-0A70-4F89-B1B9-13E0B6549BC0}"/>
              </a:ext>
            </a:extLst>
          </p:cNvPr>
          <p:cNvSpPr txBox="1">
            <a:spLocks/>
          </p:cNvSpPr>
          <p:nvPr/>
        </p:nvSpPr>
        <p:spPr>
          <a:xfrm>
            <a:off x="4599680" y="500765"/>
            <a:ext cx="4083447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b1nári0</a:t>
            </a:r>
          </a:p>
        </p:txBody>
      </p:sp>
    </p:spTree>
    <p:extLst>
      <p:ext uri="{BB962C8B-B14F-4D97-AF65-F5344CB8AC3E}">
        <p14:creationId xmlns:p14="http://schemas.microsoft.com/office/powerpoint/2010/main" val="386206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1">
            <a:extLst>
              <a:ext uri="{FF2B5EF4-FFF2-40B4-BE49-F238E27FC236}">
                <a16:creationId xmlns:a16="http://schemas.microsoft.com/office/drawing/2014/main" id="{71698145-2B90-4EC1-B8AD-B560AAC3DC88}"/>
              </a:ext>
            </a:extLst>
          </p:cNvPr>
          <p:cNvCxnSpPr>
            <a:cxnSpLocks/>
          </p:cNvCxnSpPr>
          <p:nvPr/>
        </p:nvCxnSpPr>
        <p:spPr>
          <a:xfrm flipV="1">
            <a:off x="4563956" y="1379128"/>
            <a:ext cx="3922115" cy="1156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>
            <a:extLst>
              <a:ext uri="{FF2B5EF4-FFF2-40B4-BE49-F238E27FC236}">
                <a16:creationId xmlns:a16="http://schemas.microsoft.com/office/drawing/2014/main" id="{DDBABD3B-591E-4B91-9A93-8D5C8F9A8219}"/>
              </a:ext>
            </a:extLst>
          </p:cNvPr>
          <p:cNvSpPr txBox="1"/>
          <p:nvPr/>
        </p:nvSpPr>
        <p:spPr>
          <a:xfrm>
            <a:off x="1402030" y="1830179"/>
            <a:ext cx="102771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- O computador utiliza os dois dígitos como um interruptor, quando o computador identifica o valor 1 a luz acende, quando identifica o valor 0 a luz apaga.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- “Por meio desses sinais, a máquina pode realizar os cálculos e processamentos necessários para transformar o conteúdo codificado em um formato que possamos compreender – seja texto, imagem ou som”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72F43609-3CE3-44A1-AFCD-C6C357D1D957}"/>
              </a:ext>
            </a:extLst>
          </p:cNvPr>
          <p:cNvGrpSpPr/>
          <p:nvPr/>
        </p:nvGrpSpPr>
        <p:grpSpPr>
          <a:xfrm>
            <a:off x="386343" y="218626"/>
            <a:ext cx="11612617" cy="6512188"/>
            <a:chOff x="386343" y="218626"/>
            <a:chExt cx="11612617" cy="6512188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7018F97-F097-4AA9-9B98-624C5F022EB4}"/>
                </a:ext>
              </a:extLst>
            </p:cNvPr>
            <p:cNvSpPr txBox="1"/>
            <p:nvPr/>
          </p:nvSpPr>
          <p:spPr>
            <a:xfrm>
              <a:off x="403544" y="6515370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  <a:endParaRPr lang="pt-PT" sz="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31AF7327-9865-4C9F-8594-84C5AF3B76FC}"/>
                </a:ext>
              </a:extLst>
            </p:cNvPr>
            <p:cNvSpPr txBox="1"/>
            <p:nvPr/>
          </p:nvSpPr>
          <p:spPr>
            <a:xfrm rot="16200000">
              <a:off x="-2695158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C4C01221-BF45-4BC4-A07F-081EF52C5CCC}"/>
                </a:ext>
              </a:extLst>
            </p:cNvPr>
            <p:cNvSpPr txBox="1"/>
            <p:nvPr/>
          </p:nvSpPr>
          <p:spPr>
            <a:xfrm>
              <a:off x="396503" y="218626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1F96FE6-1880-478A-AFDE-14139D910779}"/>
                </a:ext>
              </a:extLst>
            </p:cNvPr>
            <p:cNvSpPr txBox="1"/>
            <p:nvPr/>
          </p:nvSpPr>
          <p:spPr>
            <a:xfrm rot="16200000">
              <a:off x="8646319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B0013D82-723B-4C33-A20E-EA63AFF53196}"/>
              </a:ext>
            </a:extLst>
          </p:cNvPr>
          <p:cNvSpPr txBox="1"/>
          <p:nvPr/>
        </p:nvSpPr>
        <p:spPr>
          <a:xfrm>
            <a:off x="1386447" y="6019972"/>
            <a:ext cx="9930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002060"/>
                </a:solidFill>
                <a:latin typeface="Cambria" panose="02040503050406030204" pitchFamily="18" charset="0"/>
              </a:rPr>
              <a:t>[1] DAQUINO, Fernando, </a:t>
            </a:r>
            <a:r>
              <a:rPr lang="pt-PT" sz="1400" i="1" dirty="0">
                <a:solidFill>
                  <a:srgbClr val="002060"/>
                </a:solidFill>
                <a:latin typeface="Cambria" panose="02040503050406030204" pitchFamily="18" charset="0"/>
              </a:rPr>
              <a:t>Como um computador faz cálculos pelo sistema binário?</a:t>
            </a:r>
            <a:r>
              <a:rPr lang="pt-PT" sz="1400" dirty="0">
                <a:solidFill>
                  <a:srgbClr val="002060"/>
                </a:solidFill>
                <a:latin typeface="Cambria" panose="02040503050406030204" pitchFamily="18" charset="0"/>
              </a:rPr>
              <a:t>, Mercado, 2011</a:t>
            </a:r>
          </a:p>
          <a:p>
            <a:r>
              <a:rPr lang="pt-PT" sz="1400" dirty="0">
                <a:solidFill>
                  <a:srgbClr val="002060"/>
                </a:solidFill>
                <a:latin typeface="Cambria" panose="02040503050406030204" pitchFamily="18" charset="0"/>
              </a:rPr>
              <a:t>Disponível em: https://www.tecmundo.com.br/infografico/9424-como-um-computador-faz-calculos-pelo-sistema-binario-.htm</a:t>
            </a:r>
          </a:p>
        </p:txBody>
      </p:sp>
      <p:sp>
        <p:nvSpPr>
          <p:cNvPr id="12" name="Subtítulo 2">
            <a:extLst>
              <a:ext uri="{FF2B5EF4-FFF2-40B4-BE49-F238E27FC236}">
                <a16:creationId xmlns:a16="http://schemas.microsoft.com/office/drawing/2014/main" id="{9406D72B-D160-47AF-88DA-E22AE2951FC2}"/>
              </a:ext>
            </a:extLst>
          </p:cNvPr>
          <p:cNvSpPr txBox="1">
            <a:spLocks/>
          </p:cNvSpPr>
          <p:nvPr/>
        </p:nvSpPr>
        <p:spPr>
          <a:xfrm>
            <a:off x="4563956" y="814897"/>
            <a:ext cx="4083447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b1nári0</a:t>
            </a:r>
          </a:p>
        </p:txBody>
      </p:sp>
    </p:spTree>
    <p:extLst>
      <p:ext uri="{BB962C8B-B14F-4D97-AF65-F5344CB8AC3E}">
        <p14:creationId xmlns:p14="http://schemas.microsoft.com/office/powerpoint/2010/main" val="279076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1">
            <a:extLst>
              <a:ext uri="{FF2B5EF4-FFF2-40B4-BE49-F238E27FC236}">
                <a16:creationId xmlns:a16="http://schemas.microsoft.com/office/drawing/2014/main" id="{71698145-2B90-4EC1-B8AD-B560AAC3DC88}"/>
              </a:ext>
            </a:extLst>
          </p:cNvPr>
          <p:cNvCxnSpPr>
            <a:cxnSpLocks/>
          </p:cNvCxnSpPr>
          <p:nvPr/>
        </p:nvCxnSpPr>
        <p:spPr>
          <a:xfrm>
            <a:off x="3347081" y="1216232"/>
            <a:ext cx="570834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756062D1-FADE-4D14-A0DC-E3F3EC58801D}"/>
              </a:ext>
            </a:extLst>
          </p:cNvPr>
          <p:cNvSpPr txBox="1">
            <a:spLocks/>
          </p:cNvSpPr>
          <p:nvPr/>
        </p:nvSpPr>
        <p:spPr>
          <a:xfrm>
            <a:off x="3274183" y="577970"/>
            <a:ext cx="5967471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decimal/binário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DBABD3B-591E-4B91-9A93-8D5C8F9A8219}"/>
              </a:ext>
            </a:extLst>
          </p:cNvPr>
          <p:cNvSpPr txBox="1"/>
          <p:nvPr/>
        </p:nvSpPr>
        <p:spPr>
          <a:xfrm>
            <a:off x="1309482" y="1690179"/>
            <a:ext cx="1027713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O sistema decimal é posicional, utiliza 10 algarismos e é baseado em potências de base 10, por exemplo, 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             326 =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             = 3</a:t>
            </a: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+2</a:t>
            </a: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+6</a:t>
            </a: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</a:t>
            </a:r>
            <a:r>
              <a:rPr lang="pt-PT" sz="2400" baseline="300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0</a:t>
            </a: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              = 3000+20+6</a:t>
            </a:r>
          </a:p>
          <a:p>
            <a:pPr>
              <a:lnSpc>
                <a:spcPct val="150000"/>
              </a:lnSpc>
            </a:pPr>
            <a:endParaRPr lang="pt-PT" sz="2400" baseline="300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endParaRPr lang="pt-PT" sz="2400" baseline="300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72F43609-3CE3-44A1-AFCD-C6C357D1D957}"/>
              </a:ext>
            </a:extLst>
          </p:cNvPr>
          <p:cNvGrpSpPr/>
          <p:nvPr/>
        </p:nvGrpSpPr>
        <p:grpSpPr>
          <a:xfrm>
            <a:off x="386343" y="218626"/>
            <a:ext cx="11612617" cy="6512188"/>
            <a:chOff x="386343" y="218626"/>
            <a:chExt cx="11612617" cy="6512188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7018F97-F097-4AA9-9B98-624C5F022EB4}"/>
                </a:ext>
              </a:extLst>
            </p:cNvPr>
            <p:cNvSpPr txBox="1"/>
            <p:nvPr/>
          </p:nvSpPr>
          <p:spPr>
            <a:xfrm>
              <a:off x="403544" y="6515370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  <a:endParaRPr lang="pt-PT" sz="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31AF7327-9865-4C9F-8594-84C5AF3B76FC}"/>
                </a:ext>
              </a:extLst>
            </p:cNvPr>
            <p:cNvSpPr txBox="1"/>
            <p:nvPr/>
          </p:nvSpPr>
          <p:spPr>
            <a:xfrm rot="16200000">
              <a:off x="-2695158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C4C01221-BF45-4BC4-A07F-081EF52C5CCC}"/>
                </a:ext>
              </a:extLst>
            </p:cNvPr>
            <p:cNvSpPr txBox="1"/>
            <p:nvPr/>
          </p:nvSpPr>
          <p:spPr>
            <a:xfrm>
              <a:off x="396503" y="218626"/>
              <a:ext cx="115954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10001110100010011110101010001110111010111011101011101011010101101110101000101 100011101000100111101010100011101110101110111010111010110101011011101010001011100010101000111101010011010101110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1F96FE6-1880-478A-AFDE-14139D910779}"/>
                </a:ext>
              </a:extLst>
            </p:cNvPr>
            <p:cNvSpPr txBox="1"/>
            <p:nvPr/>
          </p:nvSpPr>
          <p:spPr>
            <a:xfrm rot="16200000">
              <a:off x="8646319" y="3345664"/>
              <a:ext cx="63784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100011101000100111101010100011101110101110111010111010110101011011101010001011010110111010100010111100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01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13AAF4E-36D1-4067-9C39-6B252E27A399}"/>
              </a:ext>
            </a:extLst>
          </p:cNvPr>
          <p:cNvSpPr txBox="1"/>
          <p:nvPr/>
        </p:nvSpPr>
        <p:spPr>
          <a:xfrm>
            <a:off x="1451624" y="1127114"/>
            <a:ext cx="46443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Converter de decimal para binário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326:2 = 163 resto:0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163:2 = 81 resto:1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81:2 = 40 resto:1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40:2 = 20 resto:0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20:2 = 10 resto:0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10:2 = 5 resto:0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5:2 = 2 resto:1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2:2 = 1 resto:0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1:2= 0 resto: 1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B2D2B44-22E8-4C5D-846D-6A6A7D25ED24}"/>
              </a:ext>
            </a:extLst>
          </p:cNvPr>
          <p:cNvSpPr txBox="1"/>
          <p:nvPr/>
        </p:nvSpPr>
        <p:spPr>
          <a:xfrm>
            <a:off x="6418558" y="2974019"/>
            <a:ext cx="1020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Decimal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326</a:t>
            </a:r>
          </a:p>
        </p:txBody>
      </p:sp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16931624-63B2-4D6D-8C99-77C59BC2FD1B}"/>
              </a:ext>
            </a:extLst>
          </p:cNvPr>
          <p:cNvSpPr/>
          <p:nvPr/>
        </p:nvSpPr>
        <p:spPr>
          <a:xfrm>
            <a:off x="7587450" y="3107185"/>
            <a:ext cx="506027" cy="406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01989F2-BBB2-483E-8F49-8291A48A6C1F}"/>
              </a:ext>
            </a:extLst>
          </p:cNvPr>
          <p:cNvSpPr txBox="1"/>
          <p:nvPr/>
        </p:nvSpPr>
        <p:spPr>
          <a:xfrm>
            <a:off x="8383484" y="2987335"/>
            <a:ext cx="1515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Binário</a:t>
            </a:r>
          </a:p>
          <a:p>
            <a:r>
              <a:rPr lang="pt-PT" dirty="0">
                <a:solidFill>
                  <a:srgbClr val="002060"/>
                </a:solidFill>
                <a:latin typeface="Cambria" panose="02040503050406030204" pitchFamily="18" charset="0"/>
              </a:rPr>
              <a:t>101000110</a:t>
            </a:r>
          </a:p>
        </p:txBody>
      </p:sp>
      <p:cxnSp>
        <p:nvCxnSpPr>
          <p:cNvPr id="7" name="Conexão reta 6">
            <a:extLst>
              <a:ext uri="{FF2B5EF4-FFF2-40B4-BE49-F238E27FC236}">
                <a16:creationId xmlns:a16="http://schemas.microsoft.com/office/drawing/2014/main" id="{F6F6849B-28F4-4777-A4CF-AED74E68BED7}"/>
              </a:ext>
            </a:extLst>
          </p:cNvPr>
          <p:cNvCxnSpPr>
            <a:cxnSpLocks/>
          </p:cNvCxnSpPr>
          <p:nvPr/>
        </p:nvCxnSpPr>
        <p:spPr>
          <a:xfrm>
            <a:off x="3362717" y="736837"/>
            <a:ext cx="570834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ítulo 2">
            <a:extLst>
              <a:ext uri="{FF2B5EF4-FFF2-40B4-BE49-F238E27FC236}">
                <a16:creationId xmlns:a16="http://schemas.microsoft.com/office/drawing/2014/main" id="{58092529-ADD1-4556-9268-665BE31893CD}"/>
              </a:ext>
            </a:extLst>
          </p:cNvPr>
          <p:cNvSpPr txBox="1">
            <a:spLocks/>
          </p:cNvSpPr>
          <p:nvPr/>
        </p:nvSpPr>
        <p:spPr>
          <a:xfrm>
            <a:off x="3289819" y="98575"/>
            <a:ext cx="5967471" cy="660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Sistema decimal/binário</a:t>
            </a:r>
          </a:p>
        </p:txBody>
      </p:sp>
    </p:spTree>
    <p:extLst>
      <p:ext uri="{BB962C8B-B14F-4D97-AF65-F5344CB8AC3E}">
        <p14:creationId xmlns:p14="http://schemas.microsoft.com/office/powerpoint/2010/main" val="390500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8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1017</Words>
  <Application>Microsoft Office PowerPoint</Application>
  <PresentationFormat>Ecrã Panorâmico</PresentationFormat>
  <Paragraphs>176</Paragraphs>
  <Slides>16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22" baseType="lpstr">
      <vt:lpstr>Arial</vt:lpstr>
      <vt:lpstr>Bodoni MT</vt:lpstr>
      <vt:lpstr>Calibri</vt:lpstr>
      <vt:lpstr>Calibri Light</vt:lpstr>
      <vt:lpstr>Cambria</vt:lpstr>
      <vt:lpstr>Tema do Office</vt:lpstr>
      <vt:lpstr>Informática e Matemática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Fernanda</dc:creator>
  <cp:lastModifiedBy>Fernanda</cp:lastModifiedBy>
  <cp:revision>72</cp:revision>
  <dcterms:created xsi:type="dcterms:W3CDTF">2017-11-22T02:38:25Z</dcterms:created>
  <dcterms:modified xsi:type="dcterms:W3CDTF">2020-04-14T15:17:45Z</dcterms:modified>
</cp:coreProperties>
</file>